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396" r:id="rId3"/>
    <p:sldId id="423" r:id="rId4"/>
    <p:sldId id="432" r:id="rId5"/>
    <p:sldId id="424" r:id="rId6"/>
    <p:sldId id="425" r:id="rId7"/>
    <p:sldId id="426" r:id="rId8"/>
    <p:sldId id="427" r:id="rId9"/>
    <p:sldId id="428" r:id="rId10"/>
    <p:sldId id="429" r:id="rId11"/>
    <p:sldId id="433" r:id="rId12"/>
    <p:sldId id="430" r:id="rId13"/>
    <p:sldId id="434" r:id="rId14"/>
    <p:sldId id="435" r:id="rId15"/>
    <p:sldId id="431" r:id="rId16"/>
    <p:sldId id="436" r:id="rId17"/>
    <p:sldId id="394"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00"/>
    <a:srgbClr val="003366"/>
    <a:srgbClr val="000066"/>
    <a:srgbClr val="CC6600"/>
    <a:srgbClr val="FFFFCC"/>
    <a:srgbClr val="FF9900"/>
    <a:srgbClr val="336600"/>
    <a:srgbClr val="333300"/>
    <a:srgbClr val="0B0AFD"/>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974" autoAdjust="0"/>
  </p:normalViewPr>
  <p:slideViewPr>
    <p:cSldViewPr snapToGrid="0">
      <p:cViewPr varScale="1">
        <p:scale>
          <a:sx n="73" d="100"/>
          <a:sy n="73" d="100"/>
        </p:scale>
        <p:origin x="-606"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23/12/2017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23/12/2017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err="1" smtClean="0"/>
              <a:t>Módulo</a:t>
            </a:r>
            <a:r>
              <a:rPr lang="en-US" sz="2800" b="1" dirty="0" smtClean="0"/>
              <a:t> </a:t>
            </a:r>
            <a:r>
              <a:rPr lang="en-IE" altLang="es-ES" sz="2800" b="1" dirty="0" smtClean="0">
                <a:latin typeface="Century Gothic" panose="020B0502020202020204" pitchFamily="34" charset="0"/>
              </a:rPr>
              <a:t>8</a:t>
            </a:r>
            <a:r>
              <a:rPr lang="en-IE" altLang="es-ES" sz="2800" b="1" dirty="0">
                <a:latin typeface="Century Gothic" panose="020B0502020202020204" pitchFamily="34" charset="0"/>
              </a:rPr>
              <a:t>. </a:t>
            </a:r>
            <a:r>
              <a:rPr lang="en-IE" sz="2800" b="1" dirty="0" err="1" smtClean="0">
                <a:solidFill>
                  <a:srgbClr val="336600"/>
                </a:solidFill>
              </a:rPr>
              <a:t>Oportunidades</a:t>
            </a:r>
            <a:r>
              <a:rPr lang="en-IE" sz="2800" b="1" dirty="0" smtClean="0">
                <a:solidFill>
                  <a:srgbClr val="336600"/>
                </a:solidFill>
              </a:rPr>
              <a:t> en el Mercado </a:t>
            </a:r>
            <a:r>
              <a:rPr lang="en-IE" sz="2800" b="1" dirty="0" err="1" smtClean="0">
                <a:solidFill>
                  <a:srgbClr val="336600"/>
                </a:solidFill>
              </a:rPr>
              <a:t>Único</a:t>
            </a:r>
            <a:r>
              <a:rPr lang="en-IE" sz="2800" b="1" dirty="0" smtClean="0">
                <a:solidFill>
                  <a:srgbClr val="336600"/>
                </a:solidFill>
              </a:rPr>
              <a:t> de la UE </a:t>
            </a:r>
            <a:r>
              <a:rPr lang="en-IE" sz="2800" b="1" dirty="0" err="1" smtClean="0">
                <a:solidFill>
                  <a:srgbClr val="336600"/>
                </a:solidFill>
              </a:rPr>
              <a:t>para</a:t>
            </a:r>
            <a:r>
              <a:rPr lang="en-IE" sz="2800" b="1" dirty="0" smtClean="0">
                <a:solidFill>
                  <a:srgbClr val="336600"/>
                </a:solidFill>
              </a:rPr>
              <a:t> </a:t>
            </a:r>
            <a:r>
              <a:rPr lang="en-IE" sz="2800" b="1" dirty="0" err="1" smtClean="0">
                <a:solidFill>
                  <a:srgbClr val="336600"/>
                </a:solidFill>
              </a:rPr>
              <a:t>Microempresas</a:t>
            </a:r>
            <a:r>
              <a:rPr lang="en-IE" sz="2800" b="1" dirty="0" smtClean="0">
                <a:solidFill>
                  <a:srgbClr val="336600"/>
                </a:solidFill>
              </a:rPr>
              <a:t> </a:t>
            </a:r>
            <a:r>
              <a:rPr lang="en-IE" sz="2800" b="1" dirty="0" err="1" smtClean="0">
                <a:solidFill>
                  <a:srgbClr val="336600"/>
                </a:solidFill>
              </a:rPr>
              <a:t>Rurales</a:t>
            </a:r>
            <a:endParaRPr lang="en-IE" altLang="es-ES" sz="2800" b="1" dirty="0">
              <a:solidFill>
                <a:srgbClr val="336600"/>
              </a:solidFill>
            </a:endParaRPr>
          </a:p>
        </p:txBody>
      </p:sp>
      <p:sp>
        <p:nvSpPr>
          <p:cNvPr id="4" name="TextBox 3"/>
          <p:cNvSpPr txBox="1"/>
          <p:nvPr/>
        </p:nvSpPr>
        <p:spPr>
          <a:xfrm>
            <a:off x="4236333" y="311355"/>
            <a:ext cx="7268901" cy="1200329"/>
          </a:xfrm>
          <a:prstGeom prst="rect">
            <a:avLst/>
          </a:prstGeom>
          <a:noFill/>
        </p:spPr>
        <p:txBody>
          <a:bodyPr wrap="square" rtlCol="0">
            <a:spAutoFit/>
          </a:bodyPr>
          <a:lstStyle/>
          <a:p>
            <a:r>
              <a:rPr lang="en-US" altLang="es-ES" sz="3600" b="1" dirty="0" smtClean="0">
                <a:latin typeface="Calibri" pitchFamily="34" charset="0"/>
              </a:rPr>
              <a:t>MICRO: </a:t>
            </a:r>
            <a:r>
              <a:rPr lang="es-ES" altLang="es-ES" sz="3600" b="1" dirty="0" smtClean="0">
                <a:latin typeface="Calibri" pitchFamily="34" charset="0"/>
              </a:rPr>
              <a:t>Mejora de la Competitividad</a:t>
            </a:r>
          </a:p>
          <a:p>
            <a:r>
              <a:rPr lang="es-ES" altLang="es-ES" sz="3600" b="1" dirty="0" smtClean="0">
                <a:latin typeface="Calibri" pitchFamily="34" charset="0"/>
              </a:rPr>
              <a:t> de Microempresas en Áreas Rurales</a:t>
            </a:r>
            <a:endParaRPr lang="en-IE" sz="3600"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smtClean="0"/>
              <a:t>Preparado por el Consorcio para el proyecto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418012" y="1094513"/>
            <a:ext cx="11138274"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ctr" defTabSz="914400" fontAlgn="base">
              <a:spcBef>
                <a:spcPct val="20000"/>
              </a:spcBef>
              <a:spcAft>
                <a:spcPct val="0"/>
              </a:spcAft>
              <a:defRPr/>
            </a:pPr>
            <a:r>
              <a:rPr lang="en-GB" altLang="es-ES" sz="3200" b="1" dirty="0" err="1" smtClean="0">
                <a:solidFill>
                  <a:srgbClr val="C00000"/>
                </a:solidFill>
              </a:rPr>
              <a:t>Programas</a:t>
            </a:r>
            <a:r>
              <a:rPr lang="en-GB" altLang="es-ES" sz="3200" b="1" dirty="0" smtClean="0">
                <a:solidFill>
                  <a:srgbClr val="C00000"/>
                </a:solidFill>
              </a:rPr>
              <a:t> </a:t>
            </a:r>
            <a:r>
              <a:rPr lang="en-GB" altLang="es-ES" sz="3200" b="1" dirty="0" err="1" smtClean="0">
                <a:solidFill>
                  <a:srgbClr val="C00000"/>
                </a:solidFill>
              </a:rPr>
              <a:t>centralizados</a:t>
            </a:r>
            <a:r>
              <a:rPr lang="en-GB" altLang="es-ES" sz="3200" b="1" dirty="0" smtClean="0">
                <a:solidFill>
                  <a:srgbClr val="C00000"/>
                </a:solidFill>
              </a:rPr>
              <a:t> VS </a:t>
            </a:r>
            <a:r>
              <a:rPr lang="en-GB" altLang="es-ES" sz="3200" b="1" dirty="0" err="1" smtClean="0">
                <a:solidFill>
                  <a:srgbClr val="C00000"/>
                </a:solidFill>
              </a:rPr>
              <a:t>Fondos</a:t>
            </a:r>
            <a:r>
              <a:rPr lang="en-GB" altLang="es-ES" sz="3200" b="1" dirty="0" smtClean="0">
                <a:solidFill>
                  <a:srgbClr val="C00000"/>
                </a:solidFill>
              </a:rPr>
              <a:t> </a:t>
            </a:r>
            <a:r>
              <a:rPr lang="en-GB" altLang="es-ES" sz="3200" b="1" dirty="0" err="1" smtClean="0">
                <a:solidFill>
                  <a:srgbClr val="C00000"/>
                </a:solidFill>
              </a:rPr>
              <a:t>estructurales</a:t>
            </a:r>
            <a:r>
              <a:rPr lang="en-GB" altLang="es-ES" sz="3200" b="1" dirty="0" smtClean="0">
                <a:solidFill>
                  <a:srgbClr val="C00000"/>
                </a:solidFill>
              </a:rPr>
              <a:t> </a:t>
            </a:r>
            <a:r>
              <a:rPr lang="en-GB" altLang="es-ES" sz="3200" b="1" dirty="0" smtClean="0">
                <a:solidFill>
                  <a:srgbClr val="C00000"/>
                </a:solidFill>
                <a:latin typeface="+mj-lt"/>
                <a:ea typeface="+mj-ea"/>
                <a:cs typeface="+mj-cs"/>
              </a:rPr>
              <a:t>(2/2)</a:t>
            </a:r>
            <a:endParaRPr lang="en-IE" altLang="es-ES" sz="3200" b="1" dirty="0" smtClean="0">
              <a:solidFill>
                <a:srgbClr val="C00000"/>
              </a:solidFill>
              <a:latin typeface="+mj-lt"/>
              <a:ea typeface="+mj-ea"/>
              <a:cs typeface="+mj-cs"/>
            </a:endParaRPr>
          </a:p>
        </p:txBody>
      </p:sp>
      <p:sp>
        <p:nvSpPr>
          <p:cNvPr id="7" name="Content Placeholder 2"/>
          <p:cNvSpPr>
            <a:spLocks noGrp="1"/>
          </p:cNvSpPr>
          <p:nvPr>
            <p:ph idx="1"/>
          </p:nvPr>
        </p:nvSpPr>
        <p:spPr>
          <a:xfrm>
            <a:off x="576943" y="1739931"/>
            <a:ext cx="11125200" cy="4635736"/>
          </a:xfrm>
        </p:spPr>
        <p:txBody>
          <a:bodyPr/>
          <a:lstStyle/>
          <a:p>
            <a:pPr>
              <a:buNone/>
            </a:pPr>
            <a:r>
              <a:rPr lang="en-US" sz="2800" b="1" dirty="0" err="1" smtClean="0">
                <a:latin typeface="+mj-lt"/>
              </a:rPr>
              <a:t>Fondos</a:t>
            </a:r>
            <a:r>
              <a:rPr lang="en-US" sz="2800" b="1" dirty="0" smtClean="0">
                <a:latin typeface="+mj-lt"/>
              </a:rPr>
              <a:t> </a:t>
            </a:r>
            <a:r>
              <a:rPr lang="en-US" sz="2800" b="1" dirty="0" err="1" smtClean="0">
                <a:latin typeface="+mj-lt"/>
              </a:rPr>
              <a:t>estructurales</a:t>
            </a:r>
            <a:r>
              <a:rPr lang="en-US" sz="2800" b="1" dirty="0" smtClean="0">
                <a:latin typeface="+mj-lt"/>
              </a:rPr>
              <a:t> </a:t>
            </a:r>
          </a:p>
          <a:p>
            <a:r>
              <a:rPr lang="en-US" sz="2800" dirty="0" smtClean="0">
                <a:latin typeface="+mj-lt"/>
              </a:rPr>
              <a:t>Las </a:t>
            </a:r>
            <a:r>
              <a:rPr lang="en-US" sz="2800" dirty="0" err="1" smtClean="0">
                <a:latin typeface="+mj-lt"/>
              </a:rPr>
              <a:t>relaciones</a:t>
            </a:r>
            <a:r>
              <a:rPr lang="en-US" sz="2800" dirty="0" smtClean="0">
                <a:latin typeface="+mj-lt"/>
              </a:rPr>
              <a:t> con la </a:t>
            </a:r>
            <a:r>
              <a:rPr lang="en-US" sz="2800" dirty="0" err="1" smtClean="0">
                <a:latin typeface="+mj-lt"/>
              </a:rPr>
              <a:t>Comisión</a:t>
            </a:r>
            <a:r>
              <a:rPr lang="en-US" sz="2800" dirty="0" smtClean="0">
                <a:latin typeface="+mj-lt"/>
              </a:rPr>
              <a:t> </a:t>
            </a:r>
            <a:r>
              <a:rPr lang="en-US" sz="2800" dirty="0" err="1" smtClean="0">
                <a:latin typeface="+mj-lt"/>
              </a:rPr>
              <a:t>Europea</a:t>
            </a:r>
            <a:r>
              <a:rPr lang="en-US" sz="2800" dirty="0" smtClean="0">
                <a:latin typeface="+mj-lt"/>
              </a:rPr>
              <a:t> </a:t>
            </a:r>
            <a:r>
              <a:rPr lang="en-US" sz="2800" dirty="0" err="1" smtClean="0">
                <a:latin typeface="+mj-lt"/>
              </a:rPr>
              <a:t>están</a:t>
            </a:r>
            <a:r>
              <a:rPr lang="en-US" sz="2800" dirty="0" smtClean="0">
                <a:latin typeface="+mj-lt"/>
              </a:rPr>
              <a:t> </a:t>
            </a:r>
            <a:r>
              <a:rPr lang="en-US" sz="2800" dirty="0" err="1" smtClean="0">
                <a:latin typeface="+mj-lt"/>
              </a:rPr>
              <a:t>mediadas</a:t>
            </a:r>
            <a:r>
              <a:rPr lang="en-US" sz="2800" dirty="0" smtClean="0">
                <a:latin typeface="+mj-lt"/>
              </a:rPr>
              <a:t> </a:t>
            </a:r>
            <a:r>
              <a:rPr lang="en-US" sz="2800" dirty="0" err="1" smtClean="0">
                <a:latin typeface="+mj-lt"/>
              </a:rPr>
              <a:t>por</a:t>
            </a:r>
            <a:r>
              <a:rPr lang="en-US" sz="2800" dirty="0" smtClean="0">
                <a:latin typeface="+mj-lt"/>
              </a:rPr>
              <a:t> </a:t>
            </a:r>
            <a:r>
              <a:rPr lang="en-US" sz="2800" dirty="0" err="1" smtClean="0">
                <a:latin typeface="+mj-lt"/>
              </a:rPr>
              <a:t>autoridades</a:t>
            </a:r>
            <a:r>
              <a:rPr lang="en-US" sz="2800" dirty="0" smtClean="0">
                <a:latin typeface="+mj-lt"/>
              </a:rPr>
              <a:t> </a:t>
            </a:r>
            <a:r>
              <a:rPr lang="en-US" sz="2800" dirty="0" err="1" smtClean="0">
                <a:latin typeface="+mj-lt"/>
              </a:rPr>
              <a:t>nacionales</a:t>
            </a:r>
            <a:r>
              <a:rPr lang="en-US" sz="2800" dirty="0" smtClean="0">
                <a:latin typeface="+mj-lt"/>
              </a:rPr>
              <a:t> a </a:t>
            </a:r>
            <a:r>
              <a:rPr lang="en-US" sz="2800" dirty="0" err="1" smtClean="0">
                <a:latin typeface="+mj-lt"/>
              </a:rPr>
              <a:t>nivel</a:t>
            </a:r>
            <a:r>
              <a:rPr lang="en-US" sz="2800" dirty="0" smtClean="0">
                <a:latin typeface="+mj-lt"/>
              </a:rPr>
              <a:t> local, regional y central</a:t>
            </a:r>
          </a:p>
          <a:p>
            <a:r>
              <a:rPr lang="en-US" sz="2800" dirty="0" smtClean="0">
                <a:latin typeface="+mj-lt"/>
              </a:rPr>
              <a:t>Las </a:t>
            </a:r>
            <a:r>
              <a:rPr lang="en-US" sz="2800" dirty="0" err="1" smtClean="0">
                <a:latin typeface="+mj-lt"/>
              </a:rPr>
              <a:t>acciones</a:t>
            </a:r>
            <a:r>
              <a:rPr lang="en-US" sz="2800" dirty="0" smtClean="0">
                <a:latin typeface="+mj-lt"/>
              </a:rPr>
              <a:t> </a:t>
            </a:r>
            <a:r>
              <a:rPr lang="en-US" sz="2800" dirty="0" err="1" smtClean="0">
                <a:latin typeface="+mj-lt"/>
              </a:rPr>
              <a:t>financieras</a:t>
            </a:r>
            <a:r>
              <a:rPr lang="en-US" sz="2800" dirty="0" smtClean="0">
                <a:latin typeface="+mj-lt"/>
              </a:rPr>
              <a:t> </a:t>
            </a:r>
            <a:r>
              <a:rPr lang="en-US" sz="2800" dirty="0" err="1" smtClean="0">
                <a:latin typeface="+mj-lt"/>
              </a:rPr>
              <a:t>tienen</a:t>
            </a:r>
            <a:r>
              <a:rPr lang="en-US" sz="2800" dirty="0" smtClean="0">
                <a:latin typeface="+mj-lt"/>
              </a:rPr>
              <a:t> un </a:t>
            </a:r>
            <a:r>
              <a:rPr lang="en-US" sz="2800" dirty="0" err="1" smtClean="0">
                <a:latin typeface="+mj-lt"/>
              </a:rPr>
              <a:t>impacto</a:t>
            </a:r>
            <a:r>
              <a:rPr lang="en-US" sz="2800" dirty="0" smtClean="0">
                <a:latin typeface="+mj-lt"/>
              </a:rPr>
              <a:t> local</a:t>
            </a:r>
          </a:p>
          <a:p>
            <a:r>
              <a:rPr lang="en-US" sz="2800" dirty="0" err="1" smtClean="0">
                <a:latin typeface="+mj-lt"/>
              </a:rPr>
              <a:t>Pueden</a:t>
            </a:r>
            <a:r>
              <a:rPr lang="en-US" sz="2800" dirty="0" smtClean="0">
                <a:latin typeface="+mj-lt"/>
              </a:rPr>
              <a:t> </a:t>
            </a:r>
            <a:r>
              <a:rPr lang="en-US" sz="2800" dirty="0" err="1" smtClean="0">
                <a:latin typeface="+mj-lt"/>
              </a:rPr>
              <a:t>incluir</a:t>
            </a:r>
            <a:r>
              <a:rPr lang="en-US" sz="2800" dirty="0" smtClean="0">
                <a:latin typeface="+mj-lt"/>
              </a:rPr>
              <a:t> </a:t>
            </a:r>
            <a:r>
              <a:rPr lang="en-US" sz="2800" dirty="0" err="1" smtClean="0">
                <a:latin typeface="+mj-lt"/>
              </a:rPr>
              <a:t>también</a:t>
            </a:r>
            <a:r>
              <a:rPr lang="en-US" sz="2800" dirty="0" smtClean="0">
                <a:latin typeface="+mj-lt"/>
              </a:rPr>
              <a:t> </a:t>
            </a:r>
            <a:r>
              <a:rPr lang="en-US" sz="2800" dirty="0" err="1" smtClean="0">
                <a:latin typeface="+mj-lt"/>
              </a:rPr>
              <a:t>creación</a:t>
            </a:r>
            <a:r>
              <a:rPr lang="en-US" sz="2800" dirty="0" smtClean="0">
                <a:latin typeface="+mj-lt"/>
              </a:rPr>
              <a:t> de </a:t>
            </a:r>
            <a:r>
              <a:rPr lang="en-US" sz="2800" dirty="0" err="1" smtClean="0">
                <a:latin typeface="+mj-lt"/>
              </a:rPr>
              <a:t>infraestructuras</a:t>
            </a:r>
            <a:endParaRPr lang="it-IT" sz="2800" dirty="0" smtClean="0">
              <a:latin typeface="+mj-lt"/>
            </a:endParaRPr>
          </a:p>
          <a:p>
            <a:endParaRPr lang="it-IT" sz="2800" dirty="0" smtClean="0">
              <a:latin typeface="+mj-lt"/>
            </a:endParaRPr>
          </a:p>
          <a:p>
            <a:pPr marL="0" indent="0"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162085820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err="1" smtClean="0">
                <a:solidFill>
                  <a:srgbClr val="C00000"/>
                </a:solidFill>
                <a:latin typeface="+mj-lt"/>
                <a:ea typeface="+mj-ea"/>
                <a:cs typeface="+mj-cs"/>
              </a:rPr>
              <a:t>Programas</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centralizados</a:t>
            </a:r>
            <a:r>
              <a:rPr lang="en-GB" altLang="es-ES" sz="3200" b="1" dirty="0" smtClean="0">
                <a:solidFill>
                  <a:srgbClr val="C00000"/>
                </a:solidFill>
                <a:latin typeface="+mj-lt"/>
                <a:ea typeface="+mj-ea"/>
                <a:cs typeface="+mj-cs"/>
              </a:rPr>
              <a:t> (1/3)</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380995" y="1561858"/>
            <a:ext cx="11658600" cy="5076616"/>
          </a:xfrm>
        </p:spPr>
        <p:txBody>
          <a:bodyPr/>
          <a:lstStyle/>
          <a:p>
            <a:pPr algn="just">
              <a:buNone/>
            </a:pPr>
            <a:r>
              <a:rPr lang="en-GB" sz="2800" dirty="0" err="1" smtClean="0">
                <a:latin typeface="+mj-lt"/>
              </a:rPr>
              <a:t>Estas</a:t>
            </a:r>
            <a:r>
              <a:rPr lang="en-GB" sz="2800" dirty="0" smtClean="0">
                <a:latin typeface="+mj-lt"/>
              </a:rPr>
              <a:t> son </a:t>
            </a:r>
            <a:r>
              <a:rPr lang="en-GB" sz="2800" dirty="0" err="1" smtClean="0">
                <a:latin typeface="+mj-lt"/>
              </a:rPr>
              <a:t>las</a:t>
            </a:r>
            <a:r>
              <a:rPr lang="en-GB" sz="2800" dirty="0" smtClean="0">
                <a:latin typeface="+mj-lt"/>
              </a:rPr>
              <a:t> </a:t>
            </a:r>
            <a:r>
              <a:rPr lang="en-GB" sz="2800" dirty="0" err="1" smtClean="0">
                <a:latin typeface="+mj-lt"/>
              </a:rPr>
              <a:t>herramientas</a:t>
            </a:r>
            <a:r>
              <a:rPr lang="en-GB" sz="2800" dirty="0" smtClean="0">
                <a:latin typeface="+mj-lt"/>
              </a:rPr>
              <a:t> </a:t>
            </a:r>
            <a:r>
              <a:rPr lang="en-GB" sz="2800" dirty="0" err="1" smtClean="0">
                <a:latin typeface="+mj-lt"/>
              </a:rPr>
              <a:t>para</a:t>
            </a:r>
            <a:r>
              <a:rPr lang="en-GB" sz="2800" dirty="0" smtClean="0">
                <a:latin typeface="+mj-lt"/>
              </a:rPr>
              <a:t> </a:t>
            </a:r>
            <a:r>
              <a:rPr lang="en-GB" sz="2800" dirty="0" err="1" smtClean="0">
                <a:latin typeface="+mj-lt"/>
              </a:rPr>
              <a:t>implementar</a:t>
            </a:r>
            <a:r>
              <a:rPr lang="en-GB" sz="2800" dirty="0" smtClean="0">
                <a:latin typeface="+mj-lt"/>
              </a:rPr>
              <a:t> </a:t>
            </a:r>
            <a:r>
              <a:rPr lang="en-GB" sz="2800" dirty="0" err="1" smtClean="0">
                <a:latin typeface="+mj-lt"/>
              </a:rPr>
              <a:t>las</a:t>
            </a:r>
            <a:r>
              <a:rPr lang="en-GB" sz="2800" dirty="0" smtClean="0">
                <a:latin typeface="+mj-lt"/>
              </a:rPr>
              <a:t> </a:t>
            </a:r>
            <a:r>
              <a:rPr lang="en-GB" sz="2800" dirty="0" err="1" smtClean="0">
                <a:latin typeface="+mj-lt"/>
              </a:rPr>
              <a:t>políticas</a:t>
            </a:r>
            <a:r>
              <a:rPr lang="en-GB" sz="2800" dirty="0" smtClean="0">
                <a:latin typeface="+mj-lt"/>
              </a:rPr>
              <a:t> </a:t>
            </a:r>
            <a:r>
              <a:rPr lang="en-GB" sz="2800" dirty="0" err="1" smtClean="0">
                <a:latin typeface="+mj-lt"/>
              </a:rPr>
              <a:t>comunes</a:t>
            </a:r>
            <a:r>
              <a:rPr lang="en-GB" sz="2800" dirty="0" smtClean="0">
                <a:latin typeface="+mj-lt"/>
              </a:rPr>
              <a:t> de la Unión </a:t>
            </a:r>
            <a:r>
              <a:rPr lang="en-GB" sz="2800" dirty="0" err="1" smtClean="0">
                <a:latin typeface="+mj-lt"/>
              </a:rPr>
              <a:t>Europea</a:t>
            </a:r>
            <a:r>
              <a:rPr lang="en-GB" sz="2800" dirty="0" smtClean="0">
                <a:latin typeface="+mj-lt"/>
              </a:rPr>
              <a:t>:</a:t>
            </a:r>
            <a:endParaRPr lang="it-IT" sz="2800" dirty="0" smtClean="0">
              <a:latin typeface="+mj-lt"/>
            </a:endParaRPr>
          </a:p>
          <a:p>
            <a:pPr lvl="0" algn="just"/>
            <a:r>
              <a:rPr lang="en-GB" sz="2800" b="1" dirty="0" smtClean="0">
                <a:latin typeface="+mj-lt"/>
              </a:rPr>
              <a:t>Erasmus+</a:t>
            </a:r>
            <a:r>
              <a:rPr lang="en-GB" sz="2800" dirty="0" smtClean="0">
                <a:latin typeface="+mj-lt"/>
              </a:rPr>
              <a:t>: </a:t>
            </a:r>
            <a:r>
              <a:rPr lang="en-GB" sz="2800" dirty="0" err="1" smtClean="0">
                <a:latin typeface="+mj-lt"/>
              </a:rPr>
              <a:t>educación</a:t>
            </a:r>
            <a:r>
              <a:rPr lang="en-GB" sz="2800" dirty="0" smtClean="0">
                <a:latin typeface="+mj-lt"/>
              </a:rPr>
              <a:t> y </a:t>
            </a:r>
            <a:r>
              <a:rPr lang="en-GB" sz="2800" dirty="0" err="1" smtClean="0">
                <a:latin typeface="+mj-lt"/>
              </a:rPr>
              <a:t>formación</a:t>
            </a:r>
            <a:r>
              <a:rPr lang="en-GB" sz="2800" dirty="0" smtClean="0">
                <a:latin typeface="+mj-lt"/>
              </a:rPr>
              <a:t>, </a:t>
            </a:r>
            <a:r>
              <a:rPr lang="en-GB" sz="2800" dirty="0" err="1" smtClean="0">
                <a:latin typeface="+mj-lt"/>
              </a:rPr>
              <a:t>juventud</a:t>
            </a:r>
            <a:r>
              <a:rPr lang="en-GB" sz="2800" dirty="0" smtClean="0">
                <a:latin typeface="+mj-lt"/>
              </a:rPr>
              <a:t>, </a:t>
            </a:r>
            <a:r>
              <a:rPr lang="en-GB" sz="2800" dirty="0" err="1" smtClean="0">
                <a:latin typeface="+mj-lt"/>
              </a:rPr>
              <a:t>movilidad</a:t>
            </a:r>
            <a:r>
              <a:rPr lang="en-GB" sz="2800" dirty="0" smtClean="0">
                <a:latin typeface="+mj-lt"/>
              </a:rPr>
              <a:t>, </a:t>
            </a:r>
            <a:r>
              <a:rPr lang="en-GB" sz="2800" dirty="0" err="1" smtClean="0">
                <a:latin typeface="+mj-lt"/>
              </a:rPr>
              <a:t>deportes</a:t>
            </a:r>
            <a:r>
              <a:rPr lang="en-GB" sz="2800" dirty="0" smtClean="0">
                <a:latin typeface="+mj-lt"/>
              </a:rPr>
              <a:t>, </a:t>
            </a:r>
            <a:r>
              <a:rPr lang="en-GB" sz="2800" dirty="0" err="1" smtClean="0">
                <a:latin typeface="+mj-lt"/>
              </a:rPr>
              <a:t>idiomas</a:t>
            </a:r>
            <a:endParaRPr lang="it-IT" sz="2800" dirty="0" smtClean="0">
              <a:latin typeface="+mj-lt"/>
            </a:endParaRPr>
          </a:p>
          <a:p>
            <a:pPr lvl="0" algn="just"/>
            <a:r>
              <a:rPr lang="en-GB" sz="2800" b="1" dirty="0" smtClean="0">
                <a:latin typeface="+mj-lt"/>
              </a:rPr>
              <a:t>Creative Europe</a:t>
            </a:r>
            <a:r>
              <a:rPr lang="en-GB" sz="2800" dirty="0" smtClean="0">
                <a:latin typeface="+mj-lt"/>
              </a:rPr>
              <a:t>: </a:t>
            </a:r>
            <a:r>
              <a:rPr lang="en-GB" sz="2800" dirty="0" err="1" smtClean="0">
                <a:latin typeface="+mj-lt"/>
              </a:rPr>
              <a:t>promoción</a:t>
            </a:r>
            <a:r>
              <a:rPr lang="en-GB" sz="2800" dirty="0" smtClean="0">
                <a:latin typeface="+mj-lt"/>
              </a:rPr>
              <a:t> y </a:t>
            </a:r>
            <a:r>
              <a:rPr lang="en-GB" sz="2800" dirty="0" err="1" smtClean="0">
                <a:latin typeface="+mj-lt"/>
              </a:rPr>
              <a:t>difusión</a:t>
            </a:r>
            <a:r>
              <a:rPr lang="en-GB" sz="2800" dirty="0" smtClean="0">
                <a:latin typeface="+mj-lt"/>
              </a:rPr>
              <a:t> de </a:t>
            </a:r>
            <a:r>
              <a:rPr lang="en-GB" sz="2800" dirty="0" err="1" smtClean="0">
                <a:latin typeface="+mj-lt"/>
              </a:rPr>
              <a:t>actividades</a:t>
            </a:r>
            <a:r>
              <a:rPr lang="en-GB" sz="2800" dirty="0" smtClean="0">
                <a:latin typeface="+mj-lt"/>
              </a:rPr>
              <a:t> </a:t>
            </a:r>
            <a:r>
              <a:rPr lang="en-GB" sz="2800" dirty="0" err="1" smtClean="0">
                <a:latin typeface="+mj-lt"/>
              </a:rPr>
              <a:t>culturales</a:t>
            </a:r>
            <a:r>
              <a:rPr lang="en-GB" sz="2800" dirty="0" smtClean="0">
                <a:latin typeface="+mj-lt"/>
              </a:rPr>
              <a:t>, audiovisual y multimedia</a:t>
            </a:r>
            <a:endParaRPr lang="it-IT" sz="2800" dirty="0" smtClean="0">
              <a:latin typeface="+mj-lt"/>
            </a:endParaRPr>
          </a:p>
          <a:p>
            <a:pPr lvl="0" algn="just"/>
            <a:r>
              <a:rPr lang="en-GB" sz="2800" b="1" dirty="0" smtClean="0">
                <a:latin typeface="+mj-lt"/>
              </a:rPr>
              <a:t>Horizon2020</a:t>
            </a:r>
            <a:r>
              <a:rPr lang="en-GB" sz="2800" dirty="0" smtClean="0">
                <a:latin typeface="+mj-lt"/>
              </a:rPr>
              <a:t>: </a:t>
            </a:r>
            <a:r>
              <a:rPr lang="en-GB" sz="2800" dirty="0" err="1" smtClean="0">
                <a:latin typeface="+mj-lt"/>
              </a:rPr>
              <a:t>investigación</a:t>
            </a:r>
            <a:r>
              <a:rPr lang="en-GB" sz="2800" dirty="0" smtClean="0">
                <a:latin typeface="+mj-lt"/>
              </a:rPr>
              <a:t> </a:t>
            </a:r>
            <a:r>
              <a:rPr lang="en-GB" sz="2800" dirty="0" err="1" smtClean="0">
                <a:latin typeface="+mj-lt"/>
              </a:rPr>
              <a:t>científica</a:t>
            </a:r>
            <a:r>
              <a:rPr lang="en-GB" sz="2800" dirty="0" smtClean="0">
                <a:latin typeface="+mj-lt"/>
              </a:rPr>
              <a:t>, </a:t>
            </a:r>
            <a:r>
              <a:rPr lang="en-GB" sz="2800" dirty="0" err="1" smtClean="0">
                <a:latin typeface="+mj-lt"/>
              </a:rPr>
              <a:t>innovación</a:t>
            </a:r>
            <a:r>
              <a:rPr lang="en-GB" sz="2800" dirty="0" smtClean="0">
                <a:latin typeface="+mj-lt"/>
              </a:rPr>
              <a:t> y </a:t>
            </a:r>
            <a:r>
              <a:rPr lang="en-GB" sz="2800" dirty="0" err="1" smtClean="0">
                <a:latin typeface="+mj-lt"/>
              </a:rPr>
              <a:t>aplicación</a:t>
            </a:r>
            <a:r>
              <a:rPr lang="en-GB" sz="2800" dirty="0" smtClean="0">
                <a:latin typeface="+mj-lt"/>
              </a:rPr>
              <a:t> </a:t>
            </a:r>
            <a:r>
              <a:rPr lang="en-GB" sz="2800" dirty="0" err="1" smtClean="0">
                <a:latin typeface="+mj-lt"/>
              </a:rPr>
              <a:t>para</a:t>
            </a:r>
            <a:r>
              <a:rPr lang="en-GB" sz="2800" dirty="0" smtClean="0">
                <a:latin typeface="+mj-lt"/>
              </a:rPr>
              <a:t> la </a:t>
            </a:r>
            <a:r>
              <a:rPr lang="en-GB" sz="2800" dirty="0" err="1" smtClean="0">
                <a:latin typeface="+mj-lt"/>
              </a:rPr>
              <a:t>industria</a:t>
            </a:r>
            <a:r>
              <a:rPr lang="en-GB" sz="2800" dirty="0" smtClean="0">
                <a:latin typeface="+mj-lt"/>
              </a:rPr>
              <a:t> y la </a:t>
            </a:r>
            <a:r>
              <a:rPr lang="en-GB" sz="2800" dirty="0" err="1" smtClean="0">
                <a:latin typeface="+mj-lt"/>
              </a:rPr>
              <a:t>sociedad</a:t>
            </a:r>
            <a:endParaRPr lang="it-IT" sz="2800" dirty="0" smtClean="0">
              <a:latin typeface="+mj-lt"/>
            </a:endParaRPr>
          </a:p>
          <a:p>
            <a:pPr lvl="0" algn="just"/>
            <a:r>
              <a:rPr lang="en-GB" sz="2800" b="1" dirty="0" smtClean="0">
                <a:latin typeface="+mj-lt"/>
              </a:rPr>
              <a:t>Life</a:t>
            </a:r>
            <a:r>
              <a:rPr lang="en-GB" sz="2800" dirty="0" smtClean="0">
                <a:latin typeface="+mj-lt"/>
              </a:rPr>
              <a:t>: </a:t>
            </a:r>
            <a:r>
              <a:rPr lang="en-GB" sz="2800" dirty="0" err="1" smtClean="0">
                <a:latin typeface="+mj-lt"/>
              </a:rPr>
              <a:t>medio</a:t>
            </a:r>
            <a:r>
              <a:rPr lang="en-GB" sz="2800" dirty="0" smtClean="0">
                <a:latin typeface="+mj-lt"/>
              </a:rPr>
              <a:t> </a:t>
            </a:r>
            <a:r>
              <a:rPr lang="en-GB" sz="2800" dirty="0" err="1" smtClean="0">
                <a:latin typeface="+mj-lt"/>
              </a:rPr>
              <a:t>ambiente</a:t>
            </a:r>
            <a:r>
              <a:rPr lang="en-GB" sz="2800" dirty="0" smtClean="0">
                <a:latin typeface="+mj-lt"/>
              </a:rPr>
              <a:t>, </a:t>
            </a:r>
            <a:r>
              <a:rPr lang="en-GB" sz="2800" dirty="0" err="1" smtClean="0">
                <a:latin typeface="+mj-lt"/>
              </a:rPr>
              <a:t>energía</a:t>
            </a:r>
            <a:r>
              <a:rPr lang="en-GB" sz="2800" dirty="0" smtClean="0">
                <a:latin typeface="+mj-lt"/>
              </a:rPr>
              <a:t>, </a:t>
            </a:r>
            <a:r>
              <a:rPr lang="en-GB" sz="2800" dirty="0" err="1" smtClean="0">
                <a:latin typeface="+mj-lt"/>
              </a:rPr>
              <a:t>biodiversidad</a:t>
            </a:r>
            <a:r>
              <a:rPr lang="en-GB" sz="2800" dirty="0" smtClean="0">
                <a:latin typeface="+mj-lt"/>
              </a:rPr>
              <a:t>, </a:t>
            </a:r>
            <a:r>
              <a:rPr lang="en-GB" sz="2800" dirty="0" err="1" smtClean="0">
                <a:latin typeface="+mj-lt"/>
              </a:rPr>
              <a:t>clima</a:t>
            </a:r>
            <a:endParaRPr lang="it-IT" sz="2800" dirty="0" smtClean="0">
              <a:latin typeface="+mj-lt"/>
            </a:endParaRPr>
          </a:p>
          <a:p>
            <a:pPr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35005025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err="1" smtClean="0">
                <a:solidFill>
                  <a:srgbClr val="C00000"/>
                </a:solidFill>
              </a:rPr>
              <a:t>Programas</a:t>
            </a:r>
            <a:r>
              <a:rPr lang="en-GB" altLang="es-ES" sz="3200" b="1" dirty="0" smtClean="0">
                <a:solidFill>
                  <a:srgbClr val="C00000"/>
                </a:solidFill>
              </a:rPr>
              <a:t> </a:t>
            </a:r>
            <a:r>
              <a:rPr lang="en-GB" altLang="es-ES" sz="3200" b="1" dirty="0" err="1" smtClean="0">
                <a:solidFill>
                  <a:srgbClr val="C00000"/>
                </a:solidFill>
              </a:rPr>
              <a:t>centralizados</a:t>
            </a:r>
            <a:r>
              <a:rPr lang="en-GB" altLang="es-ES" sz="3200" b="1" dirty="0" smtClean="0">
                <a:solidFill>
                  <a:srgbClr val="C00000"/>
                </a:solidFill>
              </a:rPr>
              <a:t> </a:t>
            </a:r>
            <a:r>
              <a:rPr lang="en-GB" altLang="es-ES" sz="3200" b="1" dirty="0" smtClean="0">
                <a:solidFill>
                  <a:srgbClr val="C00000"/>
                </a:solidFill>
                <a:latin typeface="+mj-lt"/>
                <a:ea typeface="+mj-ea"/>
                <a:cs typeface="+mj-cs"/>
              </a:rPr>
              <a:t>(2/3)</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380995" y="1561858"/>
            <a:ext cx="11658600" cy="5076616"/>
          </a:xfrm>
        </p:spPr>
        <p:txBody>
          <a:bodyPr/>
          <a:lstStyle/>
          <a:p>
            <a:pPr algn="just">
              <a:buNone/>
            </a:pPr>
            <a:r>
              <a:rPr lang="en-GB" sz="2800" dirty="0" err="1" smtClean="0"/>
              <a:t>Estas</a:t>
            </a:r>
            <a:r>
              <a:rPr lang="en-GB" sz="2800" dirty="0" smtClean="0"/>
              <a:t> son </a:t>
            </a:r>
            <a:r>
              <a:rPr lang="en-GB" sz="2800" dirty="0" err="1" smtClean="0"/>
              <a:t>las</a:t>
            </a:r>
            <a:r>
              <a:rPr lang="en-GB" sz="2800" dirty="0" smtClean="0"/>
              <a:t> </a:t>
            </a:r>
            <a:r>
              <a:rPr lang="en-GB" sz="2800" dirty="0" err="1" smtClean="0"/>
              <a:t>herramientas</a:t>
            </a:r>
            <a:r>
              <a:rPr lang="en-GB" sz="2800" dirty="0" smtClean="0"/>
              <a:t> </a:t>
            </a:r>
            <a:r>
              <a:rPr lang="en-GB" sz="2800" dirty="0" err="1" smtClean="0"/>
              <a:t>para</a:t>
            </a:r>
            <a:r>
              <a:rPr lang="en-GB" sz="2800" dirty="0" smtClean="0"/>
              <a:t> </a:t>
            </a:r>
            <a:r>
              <a:rPr lang="en-GB" sz="2800" dirty="0" err="1" smtClean="0"/>
              <a:t>implementar</a:t>
            </a:r>
            <a:r>
              <a:rPr lang="en-GB" sz="2800" dirty="0" smtClean="0"/>
              <a:t> </a:t>
            </a:r>
            <a:r>
              <a:rPr lang="en-GB" sz="2800" dirty="0" err="1" smtClean="0"/>
              <a:t>las</a:t>
            </a:r>
            <a:r>
              <a:rPr lang="en-GB" sz="2800" dirty="0" smtClean="0"/>
              <a:t> </a:t>
            </a:r>
            <a:r>
              <a:rPr lang="en-GB" sz="2800" dirty="0" err="1" smtClean="0"/>
              <a:t>políticas</a:t>
            </a:r>
            <a:r>
              <a:rPr lang="en-GB" sz="2800" dirty="0" smtClean="0"/>
              <a:t> </a:t>
            </a:r>
            <a:r>
              <a:rPr lang="en-GB" sz="2800" dirty="0" err="1" smtClean="0"/>
              <a:t>comunes</a:t>
            </a:r>
            <a:r>
              <a:rPr lang="en-GB" sz="2800" dirty="0" smtClean="0"/>
              <a:t> de la Unión </a:t>
            </a:r>
            <a:r>
              <a:rPr lang="en-GB" sz="2800" dirty="0" err="1" smtClean="0"/>
              <a:t>Europea</a:t>
            </a:r>
            <a:r>
              <a:rPr lang="en-GB" sz="2800" dirty="0" smtClean="0">
                <a:latin typeface="+mj-lt"/>
              </a:rPr>
              <a:t>:</a:t>
            </a:r>
            <a:endParaRPr lang="it-IT" sz="2800" dirty="0" smtClean="0">
              <a:latin typeface="+mj-lt"/>
            </a:endParaRPr>
          </a:p>
          <a:p>
            <a:pPr lvl="0" algn="just"/>
            <a:r>
              <a:rPr lang="en-GB" sz="2800" b="1" dirty="0" err="1" smtClean="0">
                <a:latin typeface="+mj-lt"/>
              </a:rPr>
              <a:t>EaSI</a:t>
            </a:r>
            <a:r>
              <a:rPr lang="en-GB" sz="2800" dirty="0" smtClean="0">
                <a:latin typeface="+mj-lt"/>
              </a:rPr>
              <a:t>: </a:t>
            </a:r>
            <a:r>
              <a:rPr lang="en-GB" sz="2800" dirty="0" err="1" smtClean="0">
                <a:latin typeface="+mj-lt"/>
              </a:rPr>
              <a:t>empleo</a:t>
            </a:r>
            <a:r>
              <a:rPr lang="en-GB" sz="2800" dirty="0" smtClean="0">
                <a:latin typeface="+mj-lt"/>
              </a:rPr>
              <a:t>, </a:t>
            </a:r>
            <a:r>
              <a:rPr lang="en-GB" sz="2800" dirty="0" err="1" smtClean="0">
                <a:latin typeface="+mj-lt"/>
              </a:rPr>
              <a:t>trabajo</a:t>
            </a:r>
            <a:r>
              <a:rPr lang="en-GB" sz="2800" dirty="0" smtClean="0">
                <a:latin typeface="+mj-lt"/>
              </a:rPr>
              <a:t>, </a:t>
            </a:r>
            <a:r>
              <a:rPr lang="en-GB" sz="2800" dirty="0" err="1" smtClean="0">
                <a:latin typeface="+mj-lt"/>
              </a:rPr>
              <a:t>inclusión</a:t>
            </a:r>
            <a:r>
              <a:rPr lang="en-GB" sz="2800" dirty="0" smtClean="0">
                <a:latin typeface="+mj-lt"/>
              </a:rPr>
              <a:t> social, </a:t>
            </a:r>
            <a:r>
              <a:rPr lang="en-GB" sz="2800" dirty="0" err="1" smtClean="0">
                <a:latin typeface="+mj-lt"/>
              </a:rPr>
              <a:t>economía</a:t>
            </a:r>
            <a:r>
              <a:rPr lang="en-GB" sz="2800" dirty="0" smtClean="0">
                <a:latin typeface="+mj-lt"/>
              </a:rPr>
              <a:t> social</a:t>
            </a:r>
            <a:endParaRPr lang="it-IT" sz="2800" dirty="0" smtClean="0">
              <a:latin typeface="+mj-lt"/>
            </a:endParaRPr>
          </a:p>
          <a:p>
            <a:pPr lvl="0" algn="just"/>
            <a:r>
              <a:rPr lang="en-GB" sz="2800" b="1" dirty="0" smtClean="0">
                <a:latin typeface="+mj-lt"/>
              </a:rPr>
              <a:t>Europe for Citizens</a:t>
            </a:r>
            <a:r>
              <a:rPr lang="en-GB" sz="2800" dirty="0" smtClean="0">
                <a:latin typeface="+mj-lt"/>
              </a:rPr>
              <a:t>: </a:t>
            </a:r>
            <a:r>
              <a:rPr lang="en-GB" sz="2800" dirty="0" err="1" smtClean="0">
                <a:latin typeface="+mj-lt"/>
              </a:rPr>
              <a:t>mejora</a:t>
            </a:r>
            <a:r>
              <a:rPr lang="en-GB" sz="2800" dirty="0" smtClean="0">
                <a:latin typeface="+mj-lt"/>
              </a:rPr>
              <a:t> la </a:t>
            </a:r>
            <a:r>
              <a:rPr lang="en-GB" sz="2800" dirty="0" err="1" smtClean="0">
                <a:latin typeface="+mj-lt"/>
              </a:rPr>
              <a:t>comprensión</a:t>
            </a:r>
            <a:r>
              <a:rPr lang="en-GB" sz="2800" dirty="0" smtClean="0">
                <a:latin typeface="+mj-lt"/>
              </a:rPr>
              <a:t> de la </a:t>
            </a:r>
            <a:r>
              <a:rPr lang="en-GB" sz="2800" dirty="0" err="1" smtClean="0">
                <a:latin typeface="+mj-lt"/>
              </a:rPr>
              <a:t>ciudadanía</a:t>
            </a:r>
            <a:r>
              <a:rPr lang="en-GB" sz="2800" dirty="0" smtClean="0">
                <a:latin typeface="+mj-lt"/>
              </a:rPr>
              <a:t> de la </a:t>
            </a:r>
            <a:r>
              <a:rPr lang="en-GB" sz="2800" dirty="0" err="1" smtClean="0">
                <a:latin typeface="+mj-lt"/>
              </a:rPr>
              <a:t>historia</a:t>
            </a:r>
            <a:r>
              <a:rPr lang="en-GB" sz="2800" dirty="0" smtClean="0">
                <a:latin typeface="+mj-lt"/>
              </a:rPr>
              <a:t> y </a:t>
            </a:r>
            <a:r>
              <a:rPr lang="en-GB" sz="2800" dirty="0" err="1" smtClean="0">
                <a:latin typeface="+mj-lt"/>
              </a:rPr>
              <a:t>valores</a:t>
            </a:r>
            <a:r>
              <a:rPr lang="en-GB" sz="2800" dirty="0" smtClean="0">
                <a:latin typeface="+mj-lt"/>
              </a:rPr>
              <a:t> de la UE, la </a:t>
            </a:r>
            <a:r>
              <a:rPr lang="en-GB" sz="2800" dirty="0" err="1" smtClean="0">
                <a:latin typeface="+mj-lt"/>
              </a:rPr>
              <a:t>participación</a:t>
            </a:r>
            <a:r>
              <a:rPr lang="en-GB" sz="2800" dirty="0" smtClean="0">
                <a:latin typeface="+mj-lt"/>
              </a:rPr>
              <a:t> </a:t>
            </a:r>
            <a:r>
              <a:rPr lang="en-GB" sz="2800" dirty="0" err="1" smtClean="0">
                <a:latin typeface="+mj-lt"/>
              </a:rPr>
              <a:t>cívica</a:t>
            </a:r>
            <a:r>
              <a:rPr lang="en-GB" sz="2800" dirty="0" smtClean="0">
                <a:latin typeface="+mj-lt"/>
              </a:rPr>
              <a:t> y </a:t>
            </a:r>
            <a:r>
              <a:rPr lang="en-GB" sz="2800" dirty="0" err="1" smtClean="0">
                <a:latin typeface="+mj-lt"/>
              </a:rPr>
              <a:t>democrática</a:t>
            </a:r>
            <a:r>
              <a:rPr lang="en-GB" sz="2800" dirty="0" smtClean="0">
                <a:latin typeface="+mj-lt"/>
              </a:rPr>
              <a:t> a </a:t>
            </a:r>
            <a:r>
              <a:rPr lang="en-GB" sz="2800" dirty="0" err="1" smtClean="0">
                <a:latin typeface="+mj-lt"/>
              </a:rPr>
              <a:t>nivel</a:t>
            </a:r>
            <a:r>
              <a:rPr lang="en-GB" sz="2800" dirty="0" smtClean="0">
                <a:latin typeface="+mj-lt"/>
              </a:rPr>
              <a:t> de la UE</a:t>
            </a:r>
            <a:endParaRPr lang="it-IT" sz="2800" dirty="0" smtClean="0">
              <a:latin typeface="+mj-lt"/>
            </a:endParaRPr>
          </a:p>
          <a:p>
            <a:pPr lvl="0" algn="just"/>
            <a:r>
              <a:rPr lang="en-GB" sz="2800" b="1" dirty="0" smtClean="0">
                <a:latin typeface="+mj-lt"/>
              </a:rPr>
              <a:t>Justice</a:t>
            </a:r>
            <a:r>
              <a:rPr lang="en-GB" sz="2800" dirty="0" smtClean="0">
                <a:latin typeface="+mj-lt"/>
              </a:rPr>
              <a:t>: </a:t>
            </a:r>
            <a:r>
              <a:rPr lang="en-GB" sz="2800" dirty="0" err="1" smtClean="0">
                <a:latin typeface="+mj-lt"/>
              </a:rPr>
              <a:t>cooperación</a:t>
            </a:r>
            <a:r>
              <a:rPr lang="en-GB" sz="2800" dirty="0" smtClean="0">
                <a:latin typeface="+mj-lt"/>
              </a:rPr>
              <a:t> judicial, </a:t>
            </a:r>
            <a:r>
              <a:rPr lang="en-GB" sz="2800" dirty="0" err="1" smtClean="0">
                <a:latin typeface="+mj-lt"/>
              </a:rPr>
              <a:t>formación</a:t>
            </a:r>
            <a:r>
              <a:rPr lang="en-GB" sz="2800" dirty="0" smtClean="0">
                <a:latin typeface="+mj-lt"/>
              </a:rPr>
              <a:t> judicial, </a:t>
            </a:r>
            <a:r>
              <a:rPr lang="en-GB" sz="2800" dirty="0" err="1" smtClean="0">
                <a:latin typeface="+mj-lt"/>
              </a:rPr>
              <a:t>acceso</a:t>
            </a:r>
            <a:r>
              <a:rPr lang="en-GB" sz="2800" dirty="0" smtClean="0">
                <a:latin typeface="+mj-lt"/>
              </a:rPr>
              <a:t> </a:t>
            </a:r>
            <a:r>
              <a:rPr lang="en-GB" sz="2800" dirty="0" err="1" smtClean="0">
                <a:latin typeface="+mj-lt"/>
              </a:rPr>
              <a:t>eficaz</a:t>
            </a:r>
            <a:r>
              <a:rPr lang="en-GB" sz="2800" dirty="0" smtClean="0">
                <a:latin typeface="+mj-lt"/>
              </a:rPr>
              <a:t> a la </a:t>
            </a:r>
            <a:r>
              <a:rPr lang="en-GB" sz="2800" dirty="0" err="1" smtClean="0">
                <a:latin typeface="+mj-lt"/>
              </a:rPr>
              <a:t>justicia</a:t>
            </a:r>
            <a:r>
              <a:rPr lang="en-GB" sz="2800" dirty="0" smtClean="0">
                <a:latin typeface="+mj-lt"/>
              </a:rPr>
              <a:t> en </a:t>
            </a:r>
            <a:r>
              <a:rPr lang="en-GB" sz="2800" dirty="0" err="1" smtClean="0">
                <a:latin typeface="+mj-lt"/>
              </a:rPr>
              <a:t>Europa</a:t>
            </a:r>
            <a:r>
              <a:rPr lang="en-GB" sz="2800" dirty="0" smtClean="0">
                <a:latin typeface="+mj-lt"/>
              </a:rPr>
              <a:t>, </a:t>
            </a:r>
            <a:r>
              <a:rPr lang="en-GB" sz="2800" dirty="0" err="1" smtClean="0">
                <a:latin typeface="+mj-lt"/>
              </a:rPr>
              <a:t>política</a:t>
            </a:r>
            <a:r>
              <a:rPr lang="en-GB" sz="2800" dirty="0" smtClean="0">
                <a:latin typeface="+mj-lt"/>
              </a:rPr>
              <a:t> de </a:t>
            </a:r>
            <a:r>
              <a:rPr lang="en-GB" sz="2800" dirty="0" err="1" smtClean="0">
                <a:latin typeface="+mj-lt"/>
              </a:rPr>
              <a:t>drogas</a:t>
            </a:r>
            <a:endParaRPr lang="it-IT" sz="2800" dirty="0" smtClean="0">
              <a:latin typeface="+mj-lt"/>
            </a:endParaRPr>
          </a:p>
          <a:p>
            <a:pPr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40811883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err="1" smtClean="0">
                <a:solidFill>
                  <a:srgbClr val="C00000"/>
                </a:solidFill>
              </a:rPr>
              <a:t>Programas</a:t>
            </a:r>
            <a:r>
              <a:rPr lang="en-GB" altLang="es-ES" sz="3200" b="1" dirty="0" smtClean="0">
                <a:solidFill>
                  <a:srgbClr val="C00000"/>
                </a:solidFill>
              </a:rPr>
              <a:t> </a:t>
            </a:r>
            <a:r>
              <a:rPr lang="en-GB" altLang="es-ES" sz="3200" b="1" dirty="0" err="1" smtClean="0">
                <a:solidFill>
                  <a:srgbClr val="C00000"/>
                </a:solidFill>
              </a:rPr>
              <a:t>centralizados</a:t>
            </a:r>
            <a:r>
              <a:rPr lang="en-GB" altLang="es-ES" sz="3200" b="1" dirty="0" smtClean="0">
                <a:solidFill>
                  <a:srgbClr val="C00000"/>
                </a:solidFill>
              </a:rPr>
              <a:t> </a:t>
            </a:r>
            <a:r>
              <a:rPr lang="en-GB" altLang="es-ES" sz="3200" b="1" dirty="0" smtClean="0">
                <a:solidFill>
                  <a:srgbClr val="C00000"/>
                </a:solidFill>
                <a:latin typeface="+mj-lt"/>
                <a:ea typeface="+mj-ea"/>
                <a:cs typeface="+mj-cs"/>
              </a:rPr>
              <a:t>(3/3)</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380995" y="1561858"/>
            <a:ext cx="11658600" cy="5076616"/>
          </a:xfrm>
        </p:spPr>
        <p:txBody>
          <a:bodyPr/>
          <a:lstStyle/>
          <a:p>
            <a:pPr algn="just">
              <a:buNone/>
            </a:pPr>
            <a:r>
              <a:rPr lang="en-GB" sz="2800" dirty="0" err="1" smtClean="0"/>
              <a:t>Estas</a:t>
            </a:r>
            <a:r>
              <a:rPr lang="en-GB" sz="2800" dirty="0" smtClean="0"/>
              <a:t> son </a:t>
            </a:r>
            <a:r>
              <a:rPr lang="en-GB" sz="2800" dirty="0" err="1" smtClean="0"/>
              <a:t>las</a:t>
            </a:r>
            <a:r>
              <a:rPr lang="en-GB" sz="2800" dirty="0" smtClean="0"/>
              <a:t> </a:t>
            </a:r>
            <a:r>
              <a:rPr lang="en-GB" sz="2800" dirty="0" err="1" smtClean="0"/>
              <a:t>herramientas</a:t>
            </a:r>
            <a:r>
              <a:rPr lang="en-GB" sz="2800" dirty="0" smtClean="0"/>
              <a:t> </a:t>
            </a:r>
            <a:r>
              <a:rPr lang="en-GB" sz="2800" dirty="0" err="1" smtClean="0"/>
              <a:t>para</a:t>
            </a:r>
            <a:r>
              <a:rPr lang="en-GB" sz="2800" dirty="0" smtClean="0"/>
              <a:t> </a:t>
            </a:r>
            <a:r>
              <a:rPr lang="en-GB" sz="2800" dirty="0" err="1" smtClean="0"/>
              <a:t>implementar</a:t>
            </a:r>
            <a:r>
              <a:rPr lang="en-GB" sz="2800" dirty="0" smtClean="0"/>
              <a:t> </a:t>
            </a:r>
            <a:r>
              <a:rPr lang="en-GB" sz="2800" dirty="0" err="1" smtClean="0"/>
              <a:t>las</a:t>
            </a:r>
            <a:r>
              <a:rPr lang="en-GB" sz="2800" dirty="0" smtClean="0"/>
              <a:t> </a:t>
            </a:r>
            <a:r>
              <a:rPr lang="en-GB" sz="2800" dirty="0" err="1" smtClean="0"/>
              <a:t>políticas</a:t>
            </a:r>
            <a:r>
              <a:rPr lang="en-GB" sz="2800" dirty="0" smtClean="0"/>
              <a:t> </a:t>
            </a:r>
            <a:r>
              <a:rPr lang="en-GB" sz="2800" dirty="0" err="1" smtClean="0"/>
              <a:t>comunes</a:t>
            </a:r>
            <a:r>
              <a:rPr lang="en-GB" sz="2800" dirty="0" smtClean="0"/>
              <a:t> de la Unión </a:t>
            </a:r>
            <a:r>
              <a:rPr lang="en-GB" sz="2800" dirty="0" err="1" smtClean="0"/>
              <a:t>Europea</a:t>
            </a:r>
            <a:r>
              <a:rPr lang="en-GB" sz="2800" dirty="0" smtClean="0">
                <a:latin typeface="+mj-lt"/>
              </a:rPr>
              <a:t>:</a:t>
            </a:r>
            <a:endParaRPr lang="it-IT" sz="2800" dirty="0" smtClean="0">
              <a:latin typeface="+mj-lt"/>
            </a:endParaRPr>
          </a:p>
          <a:p>
            <a:pPr lvl="0" algn="just"/>
            <a:r>
              <a:rPr lang="en-GB" sz="2800" b="1" dirty="0" smtClean="0">
                <a:latin typeface="+mj-lt"/>
              </a:rPr>
              <a:t>Health</a:t>
            </a:r>
            <a:r>
              <a:rPr lang="en-GB" sz="2800" dirty="0" smtClean="0">
                <a:latin typeface="+mj-lt"/>
              </a:rPr>
              <a:t>: </a:t>
            </a:r>
            <a:r>
              <a:rPr lang="en-GB" sz="2800" dirty="0" err="1" smtClean="0">
                <a:latin typeface="+mj-lt"/>
              </a:rPr>
              <a:t>promueve</a:t>
            </a:r>
            <a:r>
              <a:rPr lang="en-GB" sz="2800" dirty="0" smtClean="0">
                <a:latin typeface="+mj-lt"/>
              </a:rPr>
              <a:t> la </a:t>
            </a:r>
            <a:r>
              <a:rPr lang="en-GB" sz="2800" dirty="0" err="1" smtClean="0">
                <a:latin typeface="+mj-lt"/>
              </a:rPr>
              <a:t>salud</a:t>
            </a:r>
            <a:r>
              <a:rPr lang="en-GB" sz="2800" dirty="0" smtClean="0">
                <a:latin typeface="+mj-lt"/>
              </a:rPr>
              <a:t> y la </a:t>
            </a:r>
            <a:r>
              <a:rPr lang="en-GB" sz="2800" dirty="0" err="1" smtClean="0">
                <a:latin typeface="+mj-lt"/>
              </a:rPr>
              <a:t>prevención</a:t>
            </a:r>
            <a:r>
              <a:rPr lang="en-GB" sz="2800" dirty="0" smtClean="0">
                <a:latin typeface="+mj-lt"/>
              </a:rPr>
              <a:t> de </a:t>
            </a:r>
            <a:r>
              <a:rPr lang="en-GB" sz="2800" dirty="0" err="1" smtClean="0">
                <a:latin typeface="+mj-lt"/>
              </a:rPr>
              <a:t>enfermedades</a:t>
            </a:r>
            <a:r>
              <a:rPr lang="en-GB" sz="2800" dirty="0" smtClean="0">
                <a:latin typeface="+mj-lt"/>
              </a:rPr>
              <a:t>, </a:t>
            </a:r>
            <a:r>
              <a:rPr lang="en-GB" sz="2800" dirty="0" err="1" smtClean="0">
                <a:latin typeface="+mj-lt"/>
              </a:rPr>
              <a:t>contribuye</a:t>
            </a:r>
            <a:r>
              <a:rPr lang="en-GB" sz="2800" dirty="0" smtClean="0">
                <a:latin typeface="+mj-lt"/>
              </a:rPr>
              <a:t> a la </a:t>
            </a:r>
            <a:r>
              <a:rPr lang="en-GB" sz="2800" dirty="0" err="1" smtClean="0">
                <a:latin typeface="+mj-lt"/>
              </a:rPr>
              <a:t>innovación</a:t>
            </a:r>
            <a:r>
              <a:rPr lang="en-GB" sz="2800" dirty="0" smtClean="0">
                <a:latin typeface="+mj-lt"/>
              </a:rPr>
              <a:t>, </a:t>
            </a:r>
            <a:r>
              <a:rPr lang="en-GB" sz="2800" dirty="0" err="1" smtClean="0">
                <a:latin typeface="+mj-lt"/>
              </a:rPr>
              <a:t>sistemas</a:t>
            </a:r>
            <a:r>
              <a:rPr lang="en-GB" sz="2800" dirty="0" smtClean="0">
                <a:latin typeface="+mj-lt"/>
              </a:rPr>
              <a:t> de </a:t>
            </a:r>
            <a:r>
              <a:rPr lang="en-GB" sz="2800" dirty="0" err="1" smtClean="0">
                <a:latin typeface="+mj-lt"/>
              </a:rPr>
              <a:t>salud</a:t>
            </a:r>
            <a:r>
              <a:rPr lang="en-GB" sz="2800" dirty="0" smtClean="0">
                <a:latin typeface="+mj-lt"/>
              </a:rPr>
              <a:t> </a:t>
            </a:r>
            <a:r>
              <a:rPr lang="en-GB" sz="2800" dirty="0" err="1" smtClean="0">
                <a:latin typeface="+mj-lt"/>
              </a:rPr>
              <a:t>sostenibles</a:t>
            </a:r>
            <a:r>
              <a:rPr lang="en-GB" sz="2800" dirty="0" smtClean="0">
                <a:latin typeface="+mj-lt"/>
              </a:rPr>
              <a:t> y </a:t>
            </a:r>
            <a:r>
              <a:rPr lang="en-GB" sz="2800" dirty="0" err="1" smtClean="0">
                <a:latin typeface="+mj-lt"/>
              </a:rPr>
              <a:t>eficaces</a:t>
            </a:r>
            <a:r>
              <a:rPr lang="en-GB" sz="2800" dirty="0" smtClean="0">
                <a:latin typeface="+mj-lt"/>
              </a:rPr>
              <a:t>, </a:t>
            </a:r>
            <a:r>
              <a:rPr lang="en-GB" sz="2800" dirty="0" err="1" smtClean="0">
                <a:latin typeface="+mj-lt"/>
              </a:rPr>
              <a:t>facilita</a:t>
            </a:r>
            <a:r>
              <a:rPr lang="en-GB" sz="2800" dirty="0" smtClean="0">
                <a:latin typeface="+mj-lt"/>
              </a:rPr>
              <a:t> el </a:t>
            </a:r>
            <a:r>
              <a:rPr lang="en-GB" sz="2800" dirty="0" err="1" smtClean="0">
                <a:latin typeface="+mj-lt"/>
              </a:rPr>
              <a:t>acceso</a:t>
            </a:r>
            <a:r>
              <a:rPr lang="en-GB" sz="2800" dirty="0" smtClean="0">
                <a:latin typeface="+mj-lt"/>
              </a:rPr>
              <a:t> a </a:t>
            </a:r>
            <a:r>
              <a:rPr lang="en-GB" sz="2800" dirty="0" err="1" smtClean="0">
                <a:latin typeface="+mj-lt"/>
              </a:rPr>
              <a:t>una</a:t>
            </a:r>
            <a:r>
              <a:rPr lang="en-GB" sz="2800" dirty="0" smtClean="0">
                <a:latin typeface="+mj-lt"/>
              </a:rPr>
              <a:t> </a:t>
            </a:r>
            <a:r>
              <a:rPr lang="en-GB" sz="2800" dirty="0" err="1" smtClean="0">
                <a:latin typeface="+mj-lt"/>
              </a:rPr>
              <a:t>atención</a:t>
            </a:r>
            <a:r>
              <a:rPr lang="en-GB" sz="2800" dirty="0" smtClean="0">
                <a:latin typeface="+mj-lt"/>
              </a:rPr>
              <a:t> </a:t>
            </a:r>
            <a:r>
              <a:rPr lang="en-GB" sz="2800" dirty="0" err="1" smtClean="0">
                <a:latin typeface="+mj-lt"/>
              </a:rPr>
              <a:t>médica</a:t>
            </a:r>
            <a:r>
              <a:rPr lang="en-GB" sz="2800" dirty="0" smtClean="0">
                <a:latin typeface="+mj-lt"/>
              </a:rPr>
              <a:t> </a:t>
            </a:r>
            <a:r>
              <a:rPr lang="en-GB" sz="2800" dirty="0" err="1" smtClean="0">
                <a:latin typeface="+mj-lt"/>
              </a:rPr>
              <a:t>mejor</a:t>
            </a:r>
            <a:r>
              <a:rPr lang="en-GB" sz="2800" dirty="0" smtClean="0">
                <a:latin typeface="+mj-lt"/>
              </a:rPr>
              <a:t> y </a:t>
            </a:r>
            <a:r>
              <a:rPr lang="en-GB" sz="2800" dirty="0" err="1" smtClean="0">
                <a:latin typeface="+mj-lt"/>
              </a:rPr>
              <a:t>más</a:t>
            </a:r>
            <a:r>
              <a:rPr lang="en-GB" sz="2800" dirty="0" smtClean="0">
                <a:latin typeface="+mj-lt"/>
              </a:rPr>
              <a:t> </a:t>
            </a:r>
            <a:r>
              <a:rPr lang="en-GB" sz="2800" dirty="0" err="1" smtClean="0">
                <a:latin typeface="+mj-lt"/>
              </a:rPr>
              <a:t>segura</a:t>
            </a:r>
            <a:endParaRPr lang="it-IT" sz="2800" dirty="0" smtClean="0">
              <a:latin typeface="+mj-lt"/>
            </a:endParaRPr>
          </a:p>
          <a:p>
            <a:pPr lvl="0" algn="just"/>
            <a:r>
              <a:rPr lang="en-GB" sz="2800" b="1" dirty="0" smtClean="0">
                <a:latin typeface="+mj-lt"/>
              </a:rPr>
              <a:t>Consumer Programme</a:t>
            </a:r>
            <a:r>
              <a:rPr lang="en-GB" sz="2800" dirty="0" smtClean="0">
                <a:latin typeface="+mj-lt"/>
              </a:rPr>
              <a:t>: </a:t>
            </a:r>
            <a:r>
              <a:rPr lang="en-GB" sz="2800" dirty="0" err="1" smtClean="0">
                <a:latin typeface="+mj-lt"/>
              </a:rPr>
              <a:t>seguridad</a:t>
            </a:r>
            <a:r>
              <a:rPr lang="en-GB" sz="2800" dirty="0" smtClean="0">
                <a:latin typeface="+mj-lt"/>
              </a:rPr>
              <a:t> del </a:t>
            </a:r>
            <a:r>
              <a:rPr lang="en-GB" sz="2800" dirty="0" err="1" smtClean="0">
                <a:latin typeface="+mj-lt"/>
              </a:rPr>
              <a:t>producto</a:t>
            </a:r>
            <a:r>
              <a:rPr lang="en-GB" sz="2800" dirty="0" smtClean="0">
                <a:latin typeface="+mj-lt"/>
              </a:rPr>
              <a:t>, </a:t>
            </a:r>
            <a:r>
              <a:rPr lang="en-GB" sz="2800" dirty="0" err="1" smtClean="0">
                <a:latin typeface="+mj-lt"/>
              </a:rPr>
              <a:t>representación</a:t>
            </a:r>
            <a:r>
              <a:rPr lang="en-GB" sz="2800" dirty="0" smtClean="0">
                <a:latin typeface="+mj-lt"/>
              </a:rPr>
              <a:t> del </a:t>
            </a:r>
            <a:r>
              <a:rPr lang="en-GB" sz="2800" dirty="0" err="1" smtClean="0">
                <a:latin typeface="+mj-lt"/>
              </a:rPr>
              <a:t>consumidor</a:t>
            </a:r>
            <a:r>
              <a:rPr lang="en-GB" sz="2800" dirty="0" smtClean="0">
                <a:latin typeface="+mj-lt"/>
              </a:rPr>
              <a:t> y </a:t>
            </a:r>
            <a:r>
              <a:rPr lang="en-GB" sz="2800" dirty="0" err="1" smtClean="0">
                <a:latin typeface="+mj-lt"/>
              </a:rPr>
              <a:t>sus</a:t>
            </a:r>
            <a:r>
              <a:rPr lang="en-GB" sz="2800" dirty="0" smtClean="0">
                <a:latin typeface="+mj-lt"/>
              </a:rPr>
              <a:t> </a:t>
            </a:r>
            <a:r>
              <a:rPr lang="en-GB" sz="2800" dirty="0" err="1" smtClean="0">
                <a:latin typeface="+mj-lt"/>
              </a:rPr>
              <a:t>derechos</a:t>
            </a:r>
            <a:endParaRPr lang="it-IT" sz="2800" dirty="0" smtClean="0">
              <a:latin typeface="+mj-lt"/>
            </a:endParaRPr>
          </a:p>
          <a:p>
            <a:pPr lvl="0" algn="just"/>
            <a:r>
              <a:rPr lang="en-GB" sz="2800" b="1" dirty="0" smtClean="0">
                <a:latin typeface="+mj-lt"/>
              </a:rPr>
              <a:t>COSME</a:t>
            </a:r>
            <a:r>
              <a:rPr lang="en-GB" sz="2800" dirty="0" smtClean="0">
                <a:latin typeface="+mj-lt"/>
              </a:rPr>
              <a:t>: </a:t>
            </a:r>
            <a:r>
              <a:rPr lang="en-GB" sz="2800" dirty="0" err="1" smtClean="0">
                <a:latin typeface="+mj-lt"/>
              </a:rPr>
              <a:t>financiación</a:t>
            </a:r>
            <a:r>
              <a:rPr lang="en-GB" sz="2800" dirty="0" smtClean="0">
                <a:latin typeface="+mj-lt"/>
              </a:rPr>
              <a:t>, </a:t>
            </a:r>
            <a:r>
              <a:rPr lang="en-GB" sz="2800" dirty="0" err="1" smtClean="0">
                <a:latin typeface="+mj-lt"/>
              </a:rPr>
              <a:t>acceso</a:t>
            </a:r>
            <a:r>
              <a:rPr lang="en-GB" sz="2800" dirty="0" smtClean="0">
                <a:latin typeface="+mj-lt"/>
              </a:rPr>
              <a:t> a </a:t>
            </a:r>
            <a:r>
              <a:rPr lang="en-GB" sz="2800" dirty="0" err="1" smtClean="0">
                <a:latin typeface="+mj-lt"/>
              </a:rPr>
              <a:t>mercados</a:t>
            </a:r>
            <a:r>
              <a:rPr lang="en-GB" sz="2800" dirty="0" smtClean="0">
                <a:latin typeface="+mj-lt"/>
              </a:rPr>
              <a:t> y </a:t>
            </a:r>
            <a:r>
              <a:rPr lang="en-GB" sz="2800" dirty="0" err="1" smtClean="0">
                <a:latin typeface="+mj-lt"/>
              </a:rPr>
              <a:t>apoyo</a:t>
            </a:r>
            <a:r>
              <a:rPr lang="en-GB" sz="2800" dirty="0" smtClean="0">
                <a:latin typeface="+mj-lt"/>
              </a:rPr>
              <a:t> a PYMES</a:t>
            </a:r>
            <a:endParaRPr lang="it-IT" sz="2800" dirty="0" smtClean="0">
              <a:latin typeface="+mj-lt"/>
            </a:endParaRPr>
          </a:p>
          <a:p>
            <a:pPr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9564355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err="1" smtClean="0">
                <a:solidFill>
                  <a:srgbClr val="C00000"/>
                </a:solidFill>
                <a:latin typeface="+mj-lt"/>
                <a:ea typeface="+mj-ea"/>
                <a:cs typeface="+mj-cs"/>
              </a:rPr>
              <a:t>Fondo</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estructurales</a:t>
            </a:r>
            <a:r>
              <a:rPr lang="en-GB" altLang="es-ES" sz="3200" b="1" dirty="0" smtClean="0">
                <a:solidFill>
                  <a:srgbClr val="C00000"/>
                </a:solidFill>
                <a:latin typeface="+mj-lt"/>
                <a:ea typeface="+mj-ea"/>
                <a:cs typeface="+mj-cs"/>
              </a:rPr>
              <a:t> (1/3)</a:t>
            </a:r>
            <a:endParaRPr lang="en-IE" altLang="es-ES" sz="3200" b="1" dirty="0" smtClean="0">
              <a:solidFill>
                <a:srgbClr val="C00000"/>
              </a:solidFill>
              <a:latin typeface="+mj-lt"/>
              <a:ea typeface="+mj-ea"/>
              <a:cs typeface="+mj-cs"/>
            </a:endParaRPr>
          </a:p>
        </p:txBody>
      </p:sp>
      <p:sp>
        <p:nvSpPr>
          <p:cNvPr id="10" name="Content Placeholder 2"/>
          <p:cNvSpPr>
            <a:spLocks noGrp="1"/>
          </p:cNvSpPr>
          <p:nvPr>
            <p:ph idx="1"/>
          </p:nvPr>
        </p:nvSpPr>
        <p:spPr>
          <a:xfrm>
            <a:off x="380995" y="1564494"/>
            <a:ext cx="11658600" cy="4968254"/>
          </a:xfrm>
        </p:spPr>
        <p:txBody>
          <a:bodyPr/>
          <a:lstStyle/>
          <a:p>
            <a:pPr>
              <a:buNone/>
            </a:pPr>
            <a:r>
              <a:rPr lang="en-GB" sz="2800" dirty="0" err="1" smtClean="0"/>
              <a:t>Estas</a:t>
            </a:r>
            <a:r>
              <a:rPr lang="en-GB" sz="2800" dirty="0" smtClean="0"/>
              <a:t> son </a:t>
            </a:r>
            <a:r>
              <a:rPr lang="en-GB" sz="2800" dirty="0" err="1" smtClean="0"/>
              <a:t>las</a:t>
            </a:r>
            <a:r>
              <a:rPr lang="en-GB" sz="2800" dirty="0" smtClean="0"/>
              <a:t> </a:t>
            </a:r>
            <a:r>
              <a:rPr lang="en-GB" sz="2800" dirty="0" err="1" smtClean="0"/>
              <a:t>herramientas</a:t>
            </a:r>
            <a:r>
              <a:rPr lang="en-GB" sz="2800" dirty="0" smtClean="0"/>
              <a:t> </a:t>
            </a:r>
            <a:r>
              <a:rPr lang="en-GB" sz="2800" dirty="0" err="1" smtClean="0"/>
              <a:t>para</a:t>
            </a:r>
            <a:r>
              <a:rPr lang="en-GB" sz="2800" dirty="0" smtClean="0"/>
              <a:t> </a:t>
            </a:r>
            <a:r>
              <a:rPr lang="en-GB" sz="2800" dirty="0" err="1" smtClean="0"/>
              <a:t>implementar</a:t>
            </a:r>
            <a:r>
              <a:rPr lang="en-GB" sz="2800" dirty="0" smtClean="0"/>
              <a:t> </a:t>
            </a:r>
            <a:r>
              <a:rPr lang="en-GB" sz="2800" dirty="0" err="1" smtClean="0"/>
              <a:t>las</a:t>
            </a:r>
            <a:r>
              <a:rPr lang="en-GB" sz="2800" dirty="0" smtClean="0"/>
              <a:t> </a:t>
            </a:r>
            <a:r>
              <a:rPr lang="en-GB" sz="2800" dirty="0" err="1" smtClean="0"/>
              <a:t>políticas</a:t>
            </a:r>
            <a:r>
              <a:rPr lang="en-GB" sz="2800" dirty="0" smtClean="0"/>
              <a:t> </a:t>
            </a:r>
            <a:r>
              <a:rPr lang="en-GB" sz="2800" dirty="0" err="1" smtClean="0"/>
              <a:t>regionales</a:t>
            </a:r>
            <a:r>
              <a:rPr lang="en-GB" sz="2800" dirty="0" smtClean="0"/>
              <a:t> de la Unión </a:t>
            </a:r>
            <a:r>
              <a:rPr lang="en-GB" sz="2800" dirty="0" err="1" smtClean="0"/>
              <a:t>Europea</a:t>
            </a:r>
            <a:endParaRPr lang="it-IT" sz="2800" dirty="0" smtClean="0">
              <a:latin typeface="+mj-lt"/>
            </a:endParaRPr>
          </a:p>
          <a:p>
            <a:pPr lvl="0"/>
            <a:r>
              <a:rPr lang="en-US" sz="2800" b="1" dirty="0" smtClean="0">
                <a:latin typeface="+mj-lt"/>
              </a:rPr>
              <a:t>European Regional Development Fund (ERDF)</a:t>
            </a:r>
            <a:r>
              <a:rPr lang="en-US" sz="2800" dirty="0" smtClean="0">
                <a:latin typeface="+mj-lt"/>
              </a:rPr>
              <a:t>: </a:t>
            </a:r>
            <a:r>
              <a:rPr lang="en-GB" sz="2800" dirty="0" smtClean="0">
                <a:latin typeface="+mj-lt"/>
              </a:rPr>
              <a:t> </a:t>
            </a:r>
            <a:r>
              <a:rPr lang="en-GB" sz="2800" dirty="0" err="1" smtClean="0">
                <a:latin typeface="+mj-lt"/>
              </a:rPr>
              <a:t>fortalece</a:t>
            </a:r>
            <a:r>
              <a:rPr lang="en-GB" sz="2800" dirty="0" smtClean="0">
                <a:latin typeface="+mj-lt"/>
              </a:rPr>
              <a:t> la </a:t>
            </a:r>
            <a:r>
              <a:rPr lang="en-GB" sz="2800" dirty="0" err="1" smtClean="0">
                <a:latin typeface="+mj-lt"/>
              </a:rPr>
              <a:t>cohesión</a:t>
            </a:r>
            <a:r>
              <a:rPr lang="en-GB" sz="2800" dirty="0" smtClean="0">
                <a:latin typeface="+mj-lt"/>
              </a:rPr>
              <a:t> </a:t>
            </a:r>
            <a:r>
              <a:rPr lang="en-GB" sz="2800" dirty="0" err="1" smtClean="0">
                <a:latin typeface="+mj-lt"/>
              </a:rPr>
              <a:t>esconómica</a:t>
            </a:r>
            <a:r>
              <a:rPr lang="en-GB" sz="2800" dirty="0" smtClean="0">
                <a:latin typeface="+mj-lt"/>
              </a:rPr>
              <a:t> y social, </a:t>
            </a:r>
            <a:r>
              <a:rPr lang="en-GB" sz="2800" dirty="0" err="1" smtClean="0">
                <a:latin typeface="+mj-lt"/>
              </a:rPr>
              <a:t>corrigiendo</a:t>
            </a:r>
            <a:r>
              <a:rPr lang="en-GB" sz="2800" dirty="0" smtClean="0">
                <a:latin typeface="+mj-lt"/>
              </a:rPr>
              <a:t> los </a:t>
            </a:r>
            <a:r>
              <a:rPr lang="en-GB" sz="2800" dirty="0" err="1" smtClean="0">
                <a:latin typeface="+mj-lt"/>
              </a:rPr>
              <a:t>desequilibrios</a:t>
            </a:r>
            <a:r>
              <a:rPr lang="en-GB" sz="2800" dirty="0" smtClean="0">
                <a:latin typeface="+mj-lt"/>
              </a:rPr>
              <a:t> entre </a:t>
            </a:r>
            <a:r>
              <a:rPr lang="en-GB" sz="2800" dirty="0" err="1" smtClean="0">
                <a:latin typeface="+mj-lt"/>
              </a:rPr>
              <a:t>las</a:t>
            </a:r>
            <a:r>
              <a:rPr lang="en-GB" sz="2800" dirty="0" smtClean="0">
                <a:latin typeface="+mj-lt"/>
              </a:rPr>
              <a:t> </a:t>
            </a:r>
            <a:r>
              <a:rPr lang="en-GB" sz="2800" dirty="0" err="1" smtClean="0">
                <a:latin typeface="+mj-lt"/>
              </a:rPr>
              <a:t>regiones</a:t>
            </a:r>
            <a:r>
              <a:rPr lang="en-GB" sz="2800" dirty="0" smtClean="0">
                <a:latin typeface="+mj-lt"/>
              </a:rPr>
              <a:t> de la Unión </a:t>
            </a:r>
            <a:r>
              <a:rPr lang="en-GB" sz="2800" dirty="0" err="1" smtClean="0">
                <a:latin typeface="+mj-lt"/>
              </a:rPr>
              <a:t>Europea</a:t>
            </a:r>
            <a:endParaRPr lang="it-IT" sz="2800" dirty="0" smtClean="0">
              <a:latin typeface="+mj-lt"/>
            </a:endParaRPr>
          </a:p>
          <a:p>
            <a:pPr lvl="0"/>
            <a:r>
              <a:rPr lang="en-US" sz="2800" b="1" dirty="0" smtClean="0">
                <a:latin typeface="+mj-lt"/>
              </a:rPr>
              <a:t>European Social Fund (ESF)</a:t>
            </a:r>
            <a:r>
              <a:rPr lang="en-US" sz="2800" dirty="0" smtClean="0">
                <a:latin typeface="+mj-lt"/>
              </a:rPr>
              <a:t>: </a:t>
            </a:r>
            <a:r>
              <a:rPr lang="en-GB" sz="2800" dirty="0" smtClean="0">
                <a:latin typeface="+mj-lt"/>
              </a:rPr>
              <a:t> </a:t>
            </a:r>
            <a:r>
              <a:rPr lang="en-GB" sz="2800" dirty="0" err="1" smtClean="0">
                <a:latin typeface="+mj-lt"/>
              </a:rPr>
              <a:t>mejora</a:t>
            </a:r>
            <a:r>
              <a:rPr lang="en-GB" sz="2800" dirty="0" smtClean="0">
                <a:latin typeface="+mj-lt"/>
              </a:rPr>
              <a:t> el </a:t>
            </a:r>
            <a:r>
              <a:rPr lang="en-GB" sz="2800" dirty="0" err="1" smtClean="0">
                <a:latin typeface="+mj-lt"/>
              </a:rPr>
              <a:t>empleo</a:t>
            </a:r>
            <a:r>
              <a:rPr lang="en-GB" sz="2800" dirty="0" smtClean="0">
                <a:latin typeface="+mj-lt"/>
              </a:rPr>
              <a:t> y </a:t>
            </a:r>
            <a:r>
              <a:rPr lang="en-GB" sz="2800" dirty="0" err="1" smtClean="0">
                <a:latin typeface="+mj-lt"/>
              </a:rPr>
              <a:t>las</a:t>
            </a:r>
            <a:r>
              <a:rPr lang="en-GB" sz="2800" dirty="0" smtClean="0">
                <a:latin typeface="+mj-lt"/>
              </a:rPr>
              <a:t> </a:t>
            </a:r>
            <a:r>
              <a:rPr lang="en-GB" sz="2800" dirty="0" err="1" smtClean="0">
                <a:latin typeface="+mj-lt"/>
              </a:rPr>
              <a:t>oportunidades</a:t>
            </a:r>
            <a:r>
              <a:rPr lang="en-GB" sz="2800" dirty="0" smtClean="0">
                <a:latin typeface="+mj-lt"/>
              </a:rPr>
              <a:t> de </a:t>
            </a:r>
            <a:r>
              <a:rPr lang="en-GB" sz="2800" dirty="0" err="1" smtClean="0">
                <a:latin typeface="+mj-lt"/>
              </a:rPr>
              <a:t>educación</a:t>
            </a:r>
            <a:r>
              <a:rPr lang="en-GB" sz="2800" dirty="0" smtClean="0">
                <a:latin typeface="+mj-lt"/>
              </a:rPr>
              <a:t>, </a:t>
            </a:r>
            <a:r>
              <a:rPr lang="en-GB" sz="2800" dirty="0" err="1" smtClean="0">
                <a:latin typeface="+mj-lt"/>
              </a:rPr>
              <a:t>teniendo</a:t>
            </a:r>
            <a:r>
              <a:rPr lang="en-GB" sz="2800" dirty="0" smtClean="0">
                <a:latin typeface="+mj-lt"/>
              </a:rPr>
              <a:t> en </a:t>
            </a:r>
            <a:r>
              <a:rPr lang="en-GB" sz="2800" dirty="0" err="1" smtClean="0">
                <a:latin typeface="+mj-lt"/>
              </a:rPr>
              <a:t>cuenta</a:t>
            </a:r>
            <a:r>
              <a:rPr lang="en-GB" sz="2800" dirty="0" smtClean="0">
                <a:latin typeface="+mj-lt"/>
              </a:rPr>
              <a:t> </a:t>
            </a:r>
            <a:r>
              <a:rPr lang="en-GB" sz="2800" dirty="0" err="1" smtClean="0">
                <a:latin typeface="+mj-lt"/>
              </a:rPr>
              <a:t>también</a:t>
            </a:r>
            <a:r>
              <a:rPr lang="en-GB" sz="2800" dirty="0" smtClean="0">
                <a:latin typeface="+mj-lt"/>
              </a:rPr>
              <a:t> a la </a:t>
            </a:r>
            <a:r>
              <a:rPr lang="en-GB" sz="2800" dirty="0" err="1" smtClean="0">
                <a:latin typeface="+mj-lt"/>
              </a:rPr>
              <a:t>gente</a:t>
            </a:r>
            <a:r>
              <a:rPr lang="en-GB" sz="2800" dirty="0" smtClean="0">
                <a:latin typeface="+mj-lt"/>
              </a:rPr>
              <a:t> </a:t>
            </a:r>
            <a:r>
              <a:rPr lang="en-GB" sz="2800" dirty="0" err="1" smtClean="0">
                <a:latin typeface="+mj-lt"/>
              </a:rPr>
              <a:t>más</a:t>
            </a:r>
            <a:r>
              <a:rPr lang="en-GB" sz="2800" dirty="0" smtClean="0">
                <a:latin typeface="+mj-lt"/>
              </a:rPr>
              <a:t> vulnerable con </a:t>
            </a:r>
            <a:r>
              <a:rPr lang="en-GB" sz="2800" dirty="0" err="1" smtClean="0">
                <a:latin typeface="+mj-lt"/>
              </a:rPr>
              <a:t>riesgo</a:t>
            </a:r>
            <a:r>
              <a:rPr lang="en-GB" sz="2800" dirty="0" smtClean="0">
                <a:latin typeface="+mj-lt"/>
              </a:rPr>
              <a:t> de </a:t>
            </a:r>
            <a:r>
              <a:rPr lang="en-GB" sz="2800" dirty="0" err="1" smtClean="0">
                <a:latin typeface="+mj-lt"/>
              </a:rPr>
              <a:t>pobreza</a:t>
            </a:r>
            <a:endParaRPr lang="it-IT" sz="2800" dirty="0" smtClean="0">
              <a:latin typeface="+mj-lt"/>
            </a:endParaRPr>
          </a:p>
          <a:p>
            <a:pPr marL="0" lvl="0" indent="0">
              <a:buNone/>
            </a:pPr>
            <a:endParaRPr lang="en-IE" altLang="es-ES" sz="2800" b="1" dirty="0" smtClean="0">
              <a:latin typeface="+mj-lt"/>
            </a:endParaRPr>
          </a:p>
        </p:txBody>
      </p:sp>
      <p:sp>
        <p:nvSpPr>
          <p:cNvPr id="9"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18572728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err="1" smtClean="0">
                <a:solidFill>
                  <a:srgbClr val="C00000"/>
                </a:solidFill>
              </a:rPr>
              <a:t>Fondo</a:t>
            </a:r>
            <a:r>
              <a:rPr lang="en-GB" altLang="es-ES" sz="3200" b="1" dirty="0" smtClean="0">
                <a:solidFill>
                  <a:srgbClr val="C00000"/>
                </a:solidFill>
              </a:rPr>
              <a:t> </a:t>
            </a:r>
            <a:r>
              <a:rPr lang="en-GB" altLang="es-ES" sz="3200" b="1" dirty="0" err="1" smtClean="0">
                <a:solidFill>
                  <a:srgbClr val="C00000"/>
                </a:solidFill>
              </a:rPr>
              <a:t>estructurales</a:t>
            </a:r>
            <a:r>
              <a:rPr lang="en-GB" altLang="es-ES" sz="3200" b="1" dirty="0" smtClean="0">
                <a:solidFill>
                  <a:srgbClr val="C00000"/>
                </a:solidFill>
              </a:rPr>
              <a:t> </a:t>
            </a:r>
            <a:r>
              <a:rPr lang="en-GB" altLang="es-ES" sz="3200" b="1" dirty="0" smtClean="0">
                <a:solidFill>
                  <a:srgbClr val="C00000"/>
                </a:solidFill>
                <a:latin typeface="+mj-lt"/>
                <a:ea typeface="+mj-ea"/>
                <a:cs typeface="+mj-cs"/>
              </a:rPr>
              <a:t>(2/3)</a:t>
            </a:r>
            <a:endParaRPr lang="en-IE" altLang="es-ES" sz="3200" b="1" dirty="0" smtClean="0">
              <a:solidFill>
                <a:srgbClr val="C00000"/>
              </a:solidFill>
              <a:latin typeface="+mj-lt"/>
              <a:ea typeface="+mj-ea"/>
              <a:cs typeface="+mj-cs"/>
            </a:endParaRPr>
          </a:p>
        </p:txBody>
      </p:sp>
      <p:sp>
        <p:nvSpPr>
          <p:cNvPr id="10" name="Content Placeholder 2"/>
          <p:cNvSpPr>
            <a:spLocks noGrp="1"/>
          </p:cNvSpPr>
          <p:nvPr>
            <p:ph idx="1"/>
          </p:nvPr>
        </p:nvSpPr>
        <p:spPr>
          <a:xfrm>
            <a:off x="380995" y="1564494"/>
            <a:ext cx="11658600" cy="4968254"/>
          </a:xfrm>
        </p:spPr>
        <p:txBody>
          <a:bodyPr/>
          <a:lstStyle/>
          <a:p>
            <a:pPr>
              <a:buNone/>
            </a:pPr>
            <a:r>
              <a:rPr lang="en-GB" sz="2800" dirty="0" err="1" smtClean="0"/>
              <a:t>Estas</a:t>
            </a:r>
            <a:r>
              <a:rPr lang="en-GB" sz="2800" dirty="0" smtClean="0"/>
              <a:t> son </a:t>
            </a:r>
            <a:r>
              <a:rPr lang="en-GB" sz="2800" dirty="0" err="1" smtClean="0"/>
              <a:t>las</a:t>
            </a:r>
            <a:r>
              <a:rPr lang="en-GB" sz="2800" dirty="0" smtClean="0"/>
              <a:t> </a:t>
            </a:r>
            <a:r>
              <a:rPr lang="en-GB" sz="2800" dirty="0" err="1" smtClean="0"/>
              <a:t>herramientas</a:t>
            </a:r>
            <a:r>
              <a:rPr lang="en-GB" sz="2800" dirty="0" smtClean="0"/>
              <a:t> </a:t>
            </a:r>
            <a:r>
              <a:rPr lang="en-GB" sz="2800" dirty="0" err="1" smtClean="0"/>
              <a:t>para</a:t>
            </a:r>
            <a:r>
              <a:rPr lang="en-GB" sz="2800" dirty="0" smtClean="0"/>
              <a:t> </a:t>
            </a:r>
            <a:r>
              <a:rPr lang="en-GB" sz="2800" dirty="0" err="1" smtClean="0"/>
              <a:t>implementar</a:t>
            </a:r>
            <a:r>
              <a:rPr lang="en-GB" sz="2800" dirty="0" smtClean="0"/>
              <a:t> </a:t>
            </a:r>
            <a:r>
              <a:rPr lang="en-GB" sz="2800" dirty="0" err="1" smtClean="0"/>
              <a:t>las</a:t>
            </a:r>
            <a:r>
              <a:rPr lang="en-GB" sz="2800" dirty="0" smtClean="0"/>
              <a:t> </a:t>
            </a:r>
            <a:r>
              <a:rPr lang="en-GB" sz="2800" dirty="0" err="1" smtClean="0"/>
              <a:t>políticas</a:t>
            </a:r>
            <a:r>
              <a:rPr lang="en-GB" sz="2800" dirty="0" smtClean="0"/>
              <a:t> </a:t>
            </a:r>
            <a:r>
              <a:rPr lang="en-GB" sz="2800" dirty="0" err="1" smtClean="0"/>
              <a:t>regionales</a:t>
            </a:r>
            <a:r>
              <a:rPr lang="en-GB" sz="2800" dirty="0" smtClean="0"/>
              <a:t> de la Unión </a:t>
            </a:r>
            <a:r>
              <a:rPr lang="en-GB" sz="2800" dirty="0" err="1" smtClean="0"/>
              <a:t>Europea</a:t>
            </a:r>
            <a:endParaRPr lang="it-IT" sz="2800" dirty="0" smtClean="0">
              <a:latin typeface="+mj-lt"/>
            </a:endParaRPr>
          </a:p>
          <a:p>
            <a:pPr lvl="0"/>
            <a:r>
              <a:rPr lang="en-US" sz="2800" b="1" dirty="0" smtClean="0">
                <a:latin typeface="+mj-lt"/>
              </a:rPr>
              <a:t>Cohesion Fund (CF)</a:t>
            </a:r>
            <a:r>
              <a:rPr lang="en-US" sz="2800" dirty="0" smtClean="0">
                <a:latin typeface="+mj-lt"/>
              </a:rPr>
              <a:t>:</a:t>
            </a:r>
            <a:r>
              <a:rPr lang="en-GB" sz="2800" dirty="0" smtClean="0">
                <a:latin typeface="+mj-lt"/>
              </a:rPr>
              <a:t> reduce </a:t>
            </a:r>
            <a:r>
              <a:rPr lang="en-GB" sz="2800" dirty="0" err="1" smtClean="0">
                <a:latin typeface="+mj-lt"/>
              </a:rPr>
              <a:t>las</a:t>
            </a:r>
            <a:r>
              <a:rPr lang="en-GB" sz="2800" dirty="0" smtClean="0">
                <a:latin typeface="+mj-lt"/>
              </a:rPr>
              <a:t> </a:t>
            </a:r>
            <a:r>
              <a:rPr lang="en-GB" sz="2800" dirty="0" err="1" smtClean="0">
                <a:latin typeface="+mj-lt"/>
              </a:rPr>
              <a:t>disparidades</a:t>
            </a:r>
            <a:r>
              <a:rPr lang="en-GB" sz="2800" dirty="0" smtClean="0">
                <a:latin typeface="+mj-lt"/>
              </a:rPr>
              <a:t> </a:t>
            </a:r>
            <a:r>
              <a:rPr lang="en-GB" sz="2800" dirty="0" err="1" smtClean="0">
                <a:latin typeface="+mj-lt"/>
              </a:rPr>
              <a:t>económicas</a:t>
            </a:r>
            <a:r>
              <a:rPr lang="en-GB" sz="2800" dirty="0" smtClean="0">
                <a:latin typeface="+mj-lt"/>
              </a:rPr>
              <a:t> y </a:t>
            </a:r>
            <a:r>
              <a:rPr lang="en-GB" sz="2800" dirty="0" err="1" smtClean="0">
                <a:latin typeface="+mj-lt"/>
              </a:rPr>
              <a:t>sociales</a:t>
            </a:r>
            <a:r>
              <a:rPr lang="en-GB" sz="2800" dirty="0" smtClean="0">
                <a:latin typeface="+mj-lt"/>
              </a:rPr>
              <a:t> y </a:t>
            </a:r>
            <a:r>
              <a:rPr lang="en-GB" sz="2800" dirty="0" err="1" smtClean="0">
                <a:latin typeface="+mj-lt"/>
              </a:rPr>
              <a:t>promueve</a:t>
            </a:r>
            <a:r>
              <a:rPr lang="en-GB" sz="2800" dirty="0" smtClean="0">
                <a:latin typeface="+mj-lt"/>
              </a:rPr>
              <a:t> </a:t>
            </a:r>
            <a:r>
              <a:rPr lang="en-GB" sz="2800" dirty="0" smtClean="0">
                <a:latin typeface="+mj-lt"/>
              </a:rPr>
              <a:t>el </a:t>
            </a:r>
            <a:r>
              <a:rPr lang="en-GB" sz="2800" dirty="0" err="1" smtClean="0">
                <a:latin typeface="+mj-lt"/>
              </a:rPr>
              <a:t>desarrollo</a:t>
            </a:r>
            <a:r>
              <a:rPr lang="en-GB" sz="2800" dirty="0" smtClean="0">
                <a:latin typeface="+mj-lt"/>
              </a:rPr>
              <a:t> </a:t>
            </a:r>
            <a:r>
              <a:rPr lang="en-GB" sz="2800" dirty="0" err="1" smtClean="0">
                <a:latin typeface="+mj-lt"/>
              </a:rPr>
              <a:t>sostenible</a:t>
            </a:r>
            <a:r>
              <a:rPr lang="en-GB" sz="2800" dirty="0" smtClean="0">
                <a:latin typeface="+mj-lt"/>
              </a:rPr>
              <a:t> (</a:t>
            </a:r>
            <a:r>
              <a:rPr lang="en-GB" sz="2800" dirty="0" err="1" smtClean="0">
                <a:latin typeface="+mj-lt"/>
              </a:rPr>
              <a:t>Ingreso</a:t>
            </a:r>
            <a:r>
              <a:rPr lang="en-GB" sz="2800" dirty="0" smtClean="0">
                <a:latin typeface="+mj-lt"/>
              </a:rPr>
              <a:t> </a:t>
            </a:r>
            <a:r>
              <a:rPr lang="en-GB" sz="2800" dirty="0" err="1" smtClean="0">
                <a:latin typeface="+mj-lt"/>
              </a:rPr>
              <a:t>Nacional</a:t>
            </a:r>
            <a:r>
              <a:rPr lang="en-GB" sz="2800" dirty="0" smtClean="0">
                <a:latin typeface="+mj-lt"/>
              </a:rPr>
              <a:t> </a:t>
            </a:r>
            <a:r>
              <a:rPr lang="en-GB" sz="2800" dirty="0" err="1" smtClean="0">
                <a:latin typeface="+mj-lt"/>
              </a:rPr>
              <a:t>Bruto</a:t>
            </a:r>
            <a:r>
              <a:rPr lang="en-GB" sz="2800" dirty="0" smtClean="0">
                <a:latin typeface="+mj-lt"/>
              </a:rPr>
              <a:t> &lt; 90% de la media </a:t>
            </a:r>
            <a:r>
              <a:rPr lang="en-GB" sz="2800" dirty="0" err="1" smtClean="0">
                <a:latin typeface="+mj-lt"/>
              </a:rPr>
              <a:t>europea</a:t>
            </a:r>
            <a:r>
              <a:rPr lang="en-GB" sz="2800" dirty="0" smtClean="0">
                <a:latin typeface="+mj-lt"/>
              </a:rPr>
              <a:t>)</a:t>
            </a:r>
            <a:endParaRPr lang="it-IT" sz="2800" dirty="0" smtClean="0">
              <a:latin typeface="+mj-lt"/>
            </a:endParaRPr>
          </a:p>
          <a:p>
            <a:pPr lvl="0"/>
            <a:r>
              <a:rPr lang="en-US" sz="2800" b="1" dirty="0" smtClean="0">
                <a:latin typeface="+mj-lt"/>
              </a:rPr>
              <a:t>European Agricultural Fund for Rural Development (EAFRD)</a:t>
            </a:r>
            <a:r>
              <a:rPr lang="en-US" sz="2800" dirty="0" smtClean="0">
                <a:latin typeface="+mj-lt"/>
              </a:rPr>
              <a:t>: </a:t>
            </a:r>
            <a:r>
              <a:rPr lang="en-US" sz="2800" dirty="0" err="1" smtClean="0">
                <a:latin typeface="+mj-lt"/>
              </a:rPr>
              <a:t>apoya</a:t>
            </a:r>
            <a:r>
              <a:rPr lang="en-US" sz="2800" dirty="0" smtClean="0">
                <a:latin typeface="+mj-lt"/>
              </a:rPr>
              <a:t> la </a:t>
            </a:r>
            <a:r>
              <a:rPr lang="en-US" sz="2800" dirty="0" err="1" smtClean="0">
                <a:latin typeface="+mj-lt"/>
              </a:rPr>
              <a:t>transición</a:t>
            </a:r>
            <a:r>
              <a:rPr lang="en-US" sz="2800" dirty="0" smtClean="0">
                <a:latin typeface="+mj-lt"/>
              </a:rPr>
              <a:t> al </a:t>
            </a:r>
            <a:r>
              <a:rPr lang="en-US" sz="2800" dirty="0" err="1" smtClean="0">
                <a:latin typeface="+mj-lt"/>
              </a:rPr>
              <a:t>desarrollo</a:t>
            </a:r>
            <a:r>
              <a:rPr lang="en-US" sz="2800" dirty="0" smtClean="0">
                <a:latin typeface="+mj-lt"/>
              </a:rPr>
              <a:t> rural </a:t>
            </a:r>
            <a:r>
              <a:rPr lang="en-US" sz="2800" dirty="0" err="1" smtClean="0">
                <a:latin typeface="+mj-lt"/>
              </a:rPr>
              <a:t>sostenible</a:t>
            </a:r>
            <a:endParaRPr lang="it-IT" sz="2800" dirty="0" smtClean="0">
              <a:latin typeface="+mj-lt"/>
            </a:endParaRPr>
          </a:p>
        </p:txBody>
      </p:sp>
      <p:sp>
        <p:nvSpPr>
          <p:cNvPr id="9"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33239305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1765679" y="905831"/>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err="1" smtClean="0">
                <a:solidFill>
                  <a:srgbClr val="C00000"/>
                </a:solidFill>
              </a:rPr>
              <a:t>Fondo</a:t>
            </a:r>
            <a:r>
              <a:rPr lang="en-GB" altLang="es-ES" sz="3200" b="1" dirty="0" smtClean="0">
                <a:solidFill>
                  <a:srgbClr val="C00000"/>
                </a:solidFill>
              </a:rPr>
              <a:t> </a:t>
            </a:r>
            <a:r>
              <a:rPr lang="en-GB" altLang="es-ES" sz="3200" b="1" dirty="0" err="1" smtClean="0">
                <a:solidFill>
                  <a:srgbClr val="C00000"/>
                </a:solidFill>
              </a:rPr>
              <a:t>estructurales</a:t>
            </a:r>
            <a:r>
              <a:rPr lang="en-GB" altLang="es-ES" sz="3200" b="1" dirty="0" smtClean="0">
                <a:solidFill>
                  <a:srgbClr val="C00000"/>
                </a:solidFill>
              </a:rPr>
              <a:t> </a:t>
            </a:r>
            <a:r>
              <a:rPr lang="en-GB" altLang="es-ES" sz="3200" b="1" dirty="0" smtClean="0">
                <a:solidFill>
                  <a:srgbClr val="C00000"/>
                </a:solidFill>
                <a:latin typeface="+mj-lt"/>
                <a:ea typeface="+mj-ea"/>
                <a:cs typeface="+mj-cs"/>
              </a:rPr>
              <a:t>(3/3)</a:t>
            </a:r>
            <a:endParaRPr lang="en-IE" altLang="es-ES" sz="3200" b="1" dirty="0" smtClean="0">
              <a:solidFill>
                <a:srgbClr val="C00000"/>
              </a:solidFill>
              <a:latin typeface="+mj-lt"/>
              <a:ea typeface="+mj-ea"/>
              <a:cs typeface="+mj-cs"/>
            </a:endParaRPr>
          </a:p>
        </p:txBody>
      </p:sp>
      <p:sp>
        <p:nvSpPr>
          <p:cNvPr id="10" name="Content Placeholder 2"/>
          <p:cNvSpPr>
            <a:spLocks noGrp="1"/>
          </p:cNvSpPr>
          <p:nvPr>
            <p:ph idx="1"/>
          </p:nvPr>
        </p:nvSpPr>
        <p:spPr>
          <a:xfrm>
            <a:off x="380995" y="1564494"/>
            <a:ext cx="11658600" cy="4968254"/>
          </a:xfrm>
        </p:spPr>
        <p:txBody>
          <a:bodyPr/>
          <a:lstStyle/>
          <a:p>
            <a:pPr>
              <a:buNone/>
            </a:pPr>
            <a:r>
              <a:rPr lang="en-GB" sz="2800" dirty="0" err="1" smtClean="0"/>
              <a:t>Estas</a:t>
            </a:r>
            <a:r>
              <a:rPr lang="en-GB" sz="2800" dirty="0" smtClean="0"/>
              <a:t> son </a:t>
            </a:r>
            <a:r>
              <a:rPr lang="en-GB" sz="2800" dirty="0" err="1" smtClean="0"/>
              <a:t>las</a:t>
            </a:r>
            <a:r>
              <a:rPr lang="en-GB" sz="2800" dirty="0" smtClean="0"/>
              <a:t> </a:t>
            </a:r>
            <a:r>
              <a:rPr lang="en-GB" sz="2800" dirty="0" err="1" smtClean="0"/>
              <a:t>herramientas</a:t>
            </a:r>
            <a:r>
              <a:rPr lang="en-GB" sz="2800" dirty="0" smtClean="0"/>
              <a:t> </a:t>
            </a:r>
            <a:r>
              <a:rPr lang="en-GB" sz="2800" dirty="0" err="1" smtClean="0"/>
              <a:t>para</a:t>
            </a:r>
            <a:r>
              <a:rPr lang="en-GB" sz="2800" dirty="0" smtClean="0"/>
              <a:t> </a:t>
            </a:r>
            <a:r>
              <a:rPr lang="en-GB" sz="2800" dirty="0" err="1" smtClean="0"/>
              <a:t>implementar</a:t>
            </a:r>
            <a:r>
              <a:rPr lang="en-GB" sz="2800" dirty="0" smtClean="0"/>
              <a:t> </a:t>
            </a:r>
            <a:r>
              <a:rPr lang="en-GB" sz="2800" dirty="0" err="1" smtClean="0"/>
              <a:t>las</a:t>
            </a:r>
            <a:r>
              <a:rPr lang="en-GB" sz="2800" dirty="0" smtClean="0"/>
              <a:t> </a:t>
            </a:r>
            <a:r>
              <a:rPr lang="en-GB" sz="2800" dirty="0" err="1" smtClean="0"/>
              <a:t>políticas</a:t>
            </a:r>
            <a:r>
              <a:rPr lang="en-GB" sz="2800" dirty="0" smtClean="0"/>
              <a:t> </a:t>
            </a:r>
            <a:r>
              <a:rPr lang="en-GB" sz="2800" dirty="0" err="1" smtClean="0"/>
              <a:t>regionales</a:t>
            </a:r>
            <a:r>
              <a:rPr lang="en-GB" sz="2800" dirty="0" smtClean="0"/>
              <a:t> de la Unión </a:t>
            </a:r>
            <a:r>
              <a:rPr lang="en-GB" sz="2800" dirty="0" err="1" smtClean="0"/>
              <a:t>Europea</a:t>
            </a:r>
            <a:endParaRPr lang="it-IT" sz="2800" dirty="0" smtClean="0">
              <a:latin typeface="+mj-lt"/>
            </a:endParaRPr>
          </a:p>
          <a:p>
            <a:pPr lvl="0"/>
            <a:r>
              <a:rPr lang="en-US" sz="2800" b="1" dirty="0" smtClean="0">
                <a:latin typeface="+mj-lt"/>
              </a:rPr>
              <a:t>European Maritime and Fisheries Fund (EMFF)</a:t>
            </a:r>
            <a:r>
              <a:rPr lang="en-US" sz="2800" dirty="0" smtClean="0">
                <a:latin typeface="+mj-lt"/>
              </a:rPr>
              <a:t>: </a:t>
            </a:r>
            <a:r>
              <a:rPr lang="en-US" sz="2800" dirty="0" err="1" smtClean="0">
                <a:latin typeface="+mj-lt"/>
              </a:rPr>
              <a:t>pesca</a:t>
            </a:r>
            <a:r>
              <a:rPr lang="en-US" sz="2800" dirty="0" smtClean="0">
                <a:latin typeface="+mj-lt"/>
              </a:rPr>
              <a:t> </a:t>
            </a:r>
            <a:r>
              <a:rPr lang="en-US" sz="2800" dirty="0" err="1" smtClean="0">
                <a:latin typeface="+mj-lt"/>
              </a:rPr>
              <a:t>sostenible</a:t>
            </a:r>
            <a:r>
              <a:rPr lang="en-US" sz="2800" dirty="0" smtClean="0">
                <a:latin typeface="+mj-lt"/>
              </a:rPr>
              <a:t> y </a:t>
            </a:r>
            <a:r>
              <a:rPr lang="en-US" sz="2800" dirty="0" err="1" smtClean="0">
                <a:latin typeface="+mj-lt"/>
              </a:rPr>
              <a:t>apoyo</a:t>
            </a:r>
            <a:r>
              <a:rPr lang="en-US" sz="2800" dirty="0" smtClean="0">
                <a:latin typeface="+mj-lt"/>
              </a:rPr>
              <a:t> a </a:t>
            </a:r>
            <a:r>
              <a:rPr lang="en-US" sz="2800" dirty="0" err="1" smtClean="0">
                <a:latin typeface="+mj-lt"/>
              </a:rPr>
              <a:t>las</a:t>
            </a:r>
            <a:r>
              <a:rPr lang="en-US" sz="2800" dirty="0" smtClean="0">
                <a:latin typeface="+mj-lt"/>
              </a:rPr>
              <a:t> </a:t>
            </a:r>
            <a:r>
              <a:rPr lang="en-US" sz="2800" dirty="0" err="1" smtClean="0">
                <a:latin typeface="+mj-lt"/>
              </a:rPr>
              <a:t>comunidades</a:t>
            </a:r>
            <a:r>
              <a:rPr lang="en-US" sz="2800" dirty="0" smtClean="0">
                <a:latin typeface="+mj-lt"/>
              </a:rPr>
              <a:t> </a:t>
            </a:r>
            <a:r>
              <a:rPr lang="en-US" sz="2800" dirty="0" err="1" smtClean="0">
                <a:latin typeface="+mj-lt"/>
              </a:rPr>
              <a:t>costeras</a:t>
            </a:r>
            <a:r>
              <a:rPr lang="en-US" sz="2800" dirty="0" smtClean="0">
                <a:latin typeface="+mj-lt"/>
              </a:rPr>
              <a:t> </a:t>
            </a:r>
            <a:r>
              <a:rPr lang="en-US" sz="2800" dirty="0" err="1" smtClean="0">
                <a:latin typeface="+mj-lt"/>
              </a:rPr>
              <a:t>para</a:t>
            </a:r>
            <a:r>
              <a:rPr lang="en-US" sz="2800" dirty="0" smtClean="0">
                <a:latin typeface="+mj-lt"/>
              </a:rPr>
              <a:t> </a:t>
            </a:r>
            <a:r>
              <a:rPr lang="en-US" sz="2800" dirty="0" err="1" smtClean="0">
                <a:latin typeface="+mj-lt"/>
              </a:rPr>
              <a:t>diversificar</a:t>
            </a:r>
            <a:r>
              <a:rPr lang="en-US" sz="2800" dirty="0" smtClean="0">
                <a:latin typeface="+mj-lt"/>
              </a:rPr>
              <a:t> </a:t>
            </a:r>
            <a:r>
              <a:rPr lang="en-US" sz="2800" dirty="0" err="1" smtClean="0">
                <a:latin typeface="+mj-lt"/>
              </a:rPr>
              <a:t>sus</a:t>
            </a:r>
            <a:r>
              <a:rPr lang="en-US" sz="2800" dirty="0" smtClean="0">
                <a:latin typeface="+mj-lt"/>
              </a:rPr>
              <a:t> </a:t>
            </a:r>
            <a:r>
              <a:rPr lang="en-US" sz="2800" dirty="0" err="1" smtClean="0">
                <a:latin typeface="+mj-lt"/>
              </a:rPr>
              <a:t>economías</a:t>
            </a:r>
            <a:endParaRPr lang="it-IT" sz="2800" dirty="0" smtClean="0">
              <a:latin typeface="+mj-lt"/>
            </a:endParaRPr>
          </a:p>
          <a:p>
            <a:r>
              <a:rPr lang="en-US" sz="2800" b="1" dirty="0" smtClean="0">
                <a:latin typeface="+mj-lt"/>
              </a:rPr>
              <a:t>European Union Solidarity Fund (EUSF)</a:t>
            </a:r>
            <a:r>
              <a:rPr lang="en-US" sz="2800" dirty="0" smtClean="0">
                <a:latin typeface="+mj-lt"/>
              </a:rPr>
              <a:t>: </a:t>
            </a:r>
            <a:r>
              <a:rPr lang="en-US" sz="2800" dirty="0" err="1" smtClean="0">
                <a:latin typeface="+mj-lt"/>
              </a:rPr>
              <a:t>responde</a:t>
            </a:r>
            <a:r>
              <a:rPr lang="en-US" sz="2800" dirty="0" smtClean="0">
                <a:latin typeface="+mj-lt"/>
              </a:rPr>
              <a:t> a los </a:t>
            </a:r>
            <a:r>
              <a:rPr lang="en-US" sz="2800" dirty="0" err="1" smtClean="0">
                <a:latin typeface="+mj-lt"/>
              </a:rPr>
              <a:t>grandes</a:t>
            </a:r>
            <a:r>
              <a:rPr lang="en-US" sz="2800" dirty="0" smtClean="0">
                <a:latin typeface="+mj-lt"/>
              </a:rPr>
              <a:t> </a:t>
            </a:r>
            <a:r>
              <a:rPr lang="en-US" sz="2800" dirty="0" err="1" smtClean="0">
                <a:latin typeface="+mj-lt"/>
              </a:rPr>
              <a:t>desastres</a:t>
            </a:r>
            <a:r>
              <a:rPr lang="en-US" sz="2800" dirty="0" smtClean="0">
                <a:latin typeface="+mj-lt"/>
              </a:rPr>
              <a:t> </a:t>
            </a:r>
            <a:r>
              <a:rPr lang="en-US" sz="2800" dirty="0" err="1" smtClean="0">
                <a:latin typeface="+mj-lt"/>
              </a:rPr>
              <a:t>naturales</a:t>
            </a:r>
            <a:endParaRPr lang="en-IE" altLang="es-ES" sz="2800" b="1" dirty="0" smtClean="0">
              <a:latin typeface="+mj-lt"/>
            </a:endParaRPr>
          </a:p>
        </p:txBody>
      </p:sp>
      <p:sp>
        <p:nvSpPr>
          <p:cNvPr id="9"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20013354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¡Gracias </a:t>
            </a:r>
            <a:r>
              <a:rPr lang="en-US" altLang="es-ES" sz="4800" b="1" dirty="0" err="1" smtClean="0">
                <a:solidFill>
                  <a:srgbClr val="990000"/>
                </a:solidFill>
              </a:rPr>
              <a:t>por</a:t>
            </a:r>
            <a:r>
              <a:rPr lang="en-US" altLang="es-ES" sz="4800" b="1" dirty="0" smtClean="0">
                <a:solidFill>
                  <a:srgbClr val="990000"/>
                </a:solidFill>
              </a:rPr>
              <a:t> </a:t>
            </a:r>
            <a:r>
              <a:rPr lang="en-US" altLang="es-ES" sz="4800" b="1" dirty="0" err="1" smtClean="0">
                <a:solidFill>
                  <a:srgbClr val="990000"/>
                </a:solidFill>
              </a:rPr>
              <a:t>su</a:t>
            </a:r>
            <a:r>
              <a:rPr lang="en-US" altLang="es-ES" sz="4800" b="1" dirty="0" smtClean="0">
                <a:solidFill>
                  <a:srgbClr val="990000"/>
                </a:solidFill>
              </a:rPr>
              <a:t> </a:t>
            </a:r>
            <a:r>
              <a:rPr lang="en-US" altLang="es-ES" sz="4800" b="1" dirty="0" err="1" smtClean="0">
                <a:solidFill>
                  <a:srgbClr val="990000"/>
                </a:solidFill>
              </a:rPr>
              <a:t>atención</a:t>
            </a:r>
            <a:r>
              <a:rPr lang="en-US" altLang="es-ES" sz="4800" b="1" dirty="0" smtClean="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 del </a:t>
            </a:r>
            <a:r>
              <a:rPr lang="en-US" altLang="es-ES" sz="3600" dirty="0" err="1" smtClean="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4277361596"/>
              </p:ext>
            </p:extLst>
          </p:nvPr>
        </p:nvGraphicFramePr>
        <p:xfrm>
          <a:off x="391885" y="2356207"/>
          <a:ext cx="11364685" cy="3563009"/>
        </p:xfrm>
        <a:graphic>
          <a:graphicData uri="http://schemas.openxmlformats.org/drawingml/2006/table">
            <a:tbl>
              <a:tblPr firstRow="1" bandRow="1">
                <a:tableStyleId>{5C22544A-7EE6-4342-B048-85BDC9FD1C3A}</a:tableStyleId>
              </a:tblPr>
              <a:tblGrid>
                <a:gridCol w="5419861">
                  <a:extLst>
                    <a:ext uri="{9D8B030D-6E8A-4147-A177-3AD203B41FA5}">
                      <a16:colId xmlns:a16="http://schemas.microsoft.com/office/drawing/2014/main" xmlns="" val="2387490912"/>
                    </a:ext>
                  </a:extLst>
                </a:gridCol>
                <a:gridCol w="5944824">
                  <a:extLst>
                    <a:ext uri="{9D8B030D-6E8A-4147-A177-3AD203B41FA5}">
                      <a16:colId xmlns:a16="http://schemas.microsoft.com/office/drawing/2014/main" xmlns=""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17</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20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210790" cy="584775"/>
          </a:xfrm>
          <a:prstGeom prst="rect">
            <a:avLst/>
          </a:prstGeom>
        </p:spPr>
        <p:txBody>
          <a:bodyPr wrap="square">
            <a:spAutoFit/>
          </a:bodyPr>
          <a:lstStyle/>
          <a:p>
            <a:r>
              <a:rPr lang="en-IE" altLang="es-ES" sz="3200" b="1" dirty="0" err="1" smtClean="0">
                <a:solidFill>
                  <a:srgbClr val="990000"/>
                </a:solidFill>
              </a:rPr>
              <a:t>Visión</a:t>
            </a:r>
            <a:r>
              <a:rPr lang="en-IE" altLang="es-ES" sz="3200" b="1" dirty="0" smtClean="0">
                <a:solidFill>
                  <a:srgbClr val="990000"/>
                </a:solidFill>
              </a:rPr>
              <a:t> general</a:t>
            </a:r>
            <a:endParaRPr lang="el-GR" altLang="es-ES" sz="3200" dirty="0">
              <a:solidFill>
                <a:srgbClr val="990000"/>
              </a:solidFill>
            </a:endParaRPr>
          </a:p>
        </p:txBody>
      </p:sp>
      <p:sp>
        <p:nvSpPr>
          <p:cNvPr id="6"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it-IT" b="1" dirty="0" smtClean="0"/>
              <a:t>En esta unidad echaremos un vistazo a las distintas oportunidades del Mercado Único de la UE  y como las microempresas pueden aprovecharse de ellas</a:t>
            </a:r>
            <a:endParaRPr lang="en-IE" dirty="0"/>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5" name="4 - Ορθογώνιο"/>
          <p:cNvSpPr/>
          <p:nvPr/>
        </p:nvSpPr>
        <p:spPr>
          <a:xfrm>
            <a:off x="570069" y="1354574"/>
            <a:ext cx="4602821" cy="584775"/>
          </a:xfrm>
          <a:prstGeom prst="rect">
            <a:avLst/>
          </a:prstGeom>
        </p:spPr>
        <p:txBody>
          <a:bodyPr wrap="square">
            <a:spAutoFit/>
          </a:bodyPr>
          <a:lstStyle/>
          <a:p>
            <a:r>
              <a:rPr lang="en-IE" altLang="es-ES" sz="3200" b="1" dirty="0" err="1" smtClean="0">
                <a:solidFill>
                  <a:srgbClr val="990000"/>
                </a:solidFill>
              </a:rPr>
              <a:t>Objetivo</a:t>
            </a:r>
            <a:r>
              <a:rPr lang="en-IE" altLang="es-ES" sz="3200" b="1" dirty="0" smtClean="0">
                <a:solidFill>
                  <a:srgbClr val="990000"/>
                </a:solidFill>
              </a:rPr>
              <a:t> de la </a:t>
            </a:r>
            <a:r>
              <a:rPr lang="en-IE" altLang="es-ES" sz="3200" b="1" dirty="0" err="1" smtClean="0">
                <a:solidFill>
                  <a:srgbClr val="990000"/>
                </a:solidFill>
              </a:rPr>
              <a:t>unidad</a:t>
            </a:r>
            <a:endParaRPr lang="el-GR" altLang="es-ES" sz="3200" b="1"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15325122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smtClean="0"/>
              <a:t>Al final del </a:t>
            </a:r>
            <a:r>
              <a:rPr lang="en-IE" sz="2800" b="1" dirty="0" err="1" smtClean="0"/>
              <a:t>módulo</a:t>
            </a:r>
            <a:r>
              <a:rPr lang="en-IE" sz="2800" b="1" dirty="0" smtClean="0"/>
              <a:t> </a:t>
            </a:r>
            <a:r>
              <a:rPr lang="en-IE" sz="2800" b="1" u="sng" dirty="0" err="1" smtClean="0">
                <a:solidFill>
                  <a:srgbClr val="003366"/>
                </a:solidFill>
              </a:rPr>
              <a:t>seremos</a:t>
            </a:r>
            <a:r>
              <a:rPr lang="en-IE" sz="2800" b="1" u="sng" dirty="0" smtClean="0">
                <a:solidFill>
                  <a:srgbClr val="003366"/>
                </a:solidFill>
              </a:rPr>
              <a:t> </a:t>
            </a:r>
            <a:r>
              <a:rPr lang="en-IE" sz="2800" b="1" u="sng" dirty="0" err="1" smtClean="0">
                <a:solidFill>
                  <a:srgbClr val="003366"/>
                </a:solidFill>
              </a:rPr>
              <a:t>capaces</a:t>
            </a:r>
            <a:r>
              <a:rPr lang="en-IE" sz="2800" b="1" u="sng" dirty="0" smtClean="0">
                <a:solidFill>
                  <a:srgbClr val="003366"/>
                </a:solidFill>
              </a:rPr>
              <a:t> de:</a:t>
            </a:r>
          </a:p>
          <a:p>
            <a:pPr marL="514350" indent="-514350">
              <a:lnSpc>
                <a:spcPct val="150000"/>
              </a:lnSpc>
              <a:buFont typeface="+mj-lt"/>
              <a:buAutoNum type="arabicPeriod"/>
            </a:pPr>
            <a:r>
              <a:rPr lang="en-IE" sz="2800" b="1" dirty="0" err="1" smtClean="0"/>
              <a:t>Conocer</a:t>
            </a:r>
            <a:r>
              <a:rPr lang="en-IE" sz="2800" b="1" dirty="0" smtClean="0"/>
              <a:t> los </a:t>
            </a:r>
            <a:r>
              <a:rPr lang="en-IE" sz="2800" b="1" dirty="0" err="1" smtClean="0"/>
              <a:t>Programas</a:t>
            </a:r>
            <a:r>
              <a:rPr lang="en-IE" sz="2800" b="1" dirty="0" smtClean="0"/>
              <a:t> de </a:t>
            </a:r>
            <a:r>
              <a:rPr lang="en-IE" sz="2800" b="1" dirty="0" err="1" smtClean="0"/>
              <a:t>financiación</a:t>
            </a:r>
            <a:r>
              <a:rPr lang="en-IE" sz="2800" b="1" dirty="0" smtClean="0"/>
              <a:t> de la UE </a:t>
            </a:r>
            <a:r>
              <a:rPr lang="en-IE" sz="2800" b="1" dirty="0" err="1" smtClean="0"/>
              <a:t>para</a:t>
            </a:r>
            <a:r>
              <a:rPr lang="en-IE" sz="2800" b="1" dirty="0" smtClean="0"/>
              <a:t> </a:t>
            </a:r>
            <a:r>
              <a:rPr lang="en-IE" sz="2800" b="1" dirty="0" err="1" smtClean="0"/>
              <a:t>microempresas</a:t>
            </a:r>
            <a:endParaRPr lang="en-IE" sz="2800" b="1" dirty="0" smtClean="0"/>
          </a:p>
          <a:p>
            <a:pPr marL="514350" indent="-514350">
              <a:lnSpc>
                <a:spcPct val="150000"/>
              </a:lnSpc>
              <a:buFont typeface="+mj-lt"/>
              <a:buAutoNum type="arabicPeriod"/>
            </a:pPr>
            <a:r>
              <a:rPr lang="en-IE" sz="2800" b="1" dirty="0" err="1" smtClean="0"/>
              <a:t>Reconocer</a:t>
            </a:r>
            <a:r>
              <a:rPr lang="en-IE" sz="2800" b="1" dirty="0" smtClean="0"/>
              <a:t> </a:t>
            </a:r>
            <a:r>
              <a:rPr lang="en-IE" sz="2800" b="1" dirty="0" err="1" smtClean="0"/>
              <a:t>las</a:t>
            </a:r>
            <a:r>
              <a:rPr lang="en-IE" sz="2800" b="1" dirty="0" smtClean="0"/>
              <a:t> </a:t>
            </a:r>
            <a:r>
              <a:rPr lang="en-IE" sz="2800" b="1" dirty="0" err="1" smtClean="0"/>
              <a:t>oportunidades</a:t>
            </a:r>
            <a:r>
              <a:rPr lang="en-IE" sz="2800" b="1" dirty="0" smtClean="0"/>
              <a:t> </a:t>
            </a:r>
            <a:r>
              <a:rPr lang="en-IE" sz="2800" b="1" dirty="0" err="1" smtClean="0"/>
              <a:t>para</a:t>
            </a:r>
            <a:r>
              <a:rPr lang="en-IE" sz="2800" b="1" dirty="0" smtClean="0"/>
              <a:t> </a:t>
            </a:r>
            <a:r>
              <a:rPr lang="en-IE" sz="2800" b="1" dirty="0" err="1" smtClean="0"/>
              <a:t>microempresas</a:t>
            </a:r>
            <a:r>
              <a:rPr lang="en-IE" sz="2800" b="1" dirty="0" smtClean="0"/>
              <a:t> </a:t>
            </a:r>
            <a:r>
              <a:rPr lang="en-IE" sz="2800" b="1" dirty="0" err="1" smtClean="0"/>
              <a:t>dentro</a:t>
            </a:r>
            <a:r>
              <a:rPr lang="en-IE" sz="2800" b="1" dirty="0" smtClean="0"/>
              <a:t> del Mercado </a:t>
            </a:r>
            <a:r>
              <a:rPr lang="en-IE" sz="2800" b="1" dirty="0" err="1" smtClean="0"/>
              <a:t>Único</a:t>
            </a:r>
            <a:r>
              <a:rPr lang="en-IE" sz="2800" b="1" dirty="0" smtClean="0"/>
              <a:t> de la UE</a:t>
            </a:r>
          </a:p>
          <a:p>
            <a:pPr marL="514350" indent="-514350">
              <a:lnSpc>
                <a:spcPct val="150000"/>
              </a:lnSpc>
              <a:buFont typeface="+mj-lt"/>
              <a:buAutoNum type="arabicPeriod"/>
            </a:pPr>
            <a:r>
              <a:rPr lang="en-IE" sz="2800" b="1" dirty="0" err="1" smtClean="0"/>
              <a:t>Acceder</a:t>
            </a:r>
            <a:r>
              <a:rPr lang="en-IE" sz="2800" b="1" dirty="0" smtClean="0"/>
              <a:t> al Mercado </a:t>
            </a:r>
            <a:r>
              <a:rPr lang="en-IE" sz="2800" b="1" dirty="0" err="1" smtClean="0"/>
              <a:t>Único</a:t>
            </a:r>
            <a:r>
              <a:rPr lang="en-IE" sz="2800" b="1" dirty="0" smtClean="0"/>
              <a:t> de la UE</a:t>
            </a:r>
            <a:endParaRPr lang="en-IE"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766404" cy="830997"/>
          </a:xfrm>
          <a:prstGeom prst="rect">
            <a:avLst/>
          </a:prstGeom>
        </p:spPr>
        <p:txBody>
          <a:bodyPr wrap="square">
            <a:spAutoFit/>
          </a:bodyPr>
          <a:lstStyle/>
          <a:p>
            <a:pPr>
              <a:lnSpc>
                <a:spcPct val="150000"/>
              </a:lnSpc>
            </a:pPr>
            <a:r>
              <a:rPr lang="es-ES" altLang="es-ES" sz="3200" b="1" dirty="0" smtClean="0">
                <a:solidFill>
                  <a:srgbClr val="990000"/>
                </a:solidFill>
              </a:rPr>
              <a:t>Resultados esperados del aprendizaje</a:t>
            </a:r>
            <a:endParaRPr lang="el-GR" altLang="es-ES" sz="3200"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37883613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7" name="Content Placeholder 2"/>
          <p:cNvSpPr txBox="1">
            <a:spLocks/>
          </p:cNvSpPr>
          <p:nvPr/>
        </p:nvSpPr>
        <p:spPr bwMode="auto">
          <a:xfrm>
            <a:off x="221672" y="1143000"/>
            <a:ext cx="11792907"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ctr" defTabSz="914400" fontAlgn="base">
              <a:spcBef>
                <a:spcPct val="20000"/>
              </a:spcBef>
              <a:spcAft>
                <a:spcPct val="0"/>
              </a:spcAft>
              <a:defRPr/>
            </a:pPr>
            <a:r>
              <a:rPr lang="en-GB" altLang="es-ES" sz="3200" b="1" dirty="0" err="1" smtClean="0">
                <a:solidFill>
                  <a:srgbClr val="C00000"/>
                </a:solidFill>
                <a:latin typeface="+mj-lt"/>
                <a:ea typeface="+mj-ea"/>
                <a:cs typeface="+mj-cs"/>
              </a:rPr>
              <a:t>Oportunidades</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para</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microempresas</a:t>
            </a:r>
            <a:r>
              <a:rPr lang="en-GB" altLang="es-ES" sz="3200" b="1" dirty="0" smtClean="0">
                <a:solidFill>
                  <a:srgbClr val="C00000"/>
                </a:solidFill>
                <a:latin typeface="+mj-lt"/>
                <a:ea typeface="+mj-ea"/>
                <a:cs typeface="+mj-cs"/>
              </a:rPr>
              <a:t> en el Mercado </a:t>
            </a:r>
            <a:r>
              <a:rPr lang="en-GB" altLang="es-ES" sz="3200" b="1" dirty="0" err="1" smtClean="0">
                <a:solidFill>
                  <a:srgbClr val="C00000"/>
                </a:solidFill>
                <a:latin typeface="+mj-lt"/>
                <a:ea typeface="+mj-ea"/>
                <a:cs typeface="+mj-cs"/>
              </a:rPr>
              <a:t>Único</a:t>
            </a:r>
            <a:r>
              <a:rPr lang="en-GB" altLang="es-ES" sz="3200" b="1" dirty="0" smtClean="0">
                <a:solidFill>
                  <a:srgbClr val="C00000"/>
                </a:solidFill>
                <a:latin typeface="+mj-lt"/>
                <a:ea typeface="+mj-ea"/>
                <a:cs typeface="+mj-cs"/>
              </a:rPr>
              <a:t> de la UE</a:t>
            </a:r>
            <a:endParaRPr lang="en-IE" altLang="es-ES" sz="3200" b="1" dirty="0" smtClean="0">
              <a:solidFill>
                <a:srgbClr val="C00000"/>
              </a:solidFill>
              <a:latin typeface="+mj-lt"/>
              <a:ea typeface="+mj-ea"/>
              <a:cs typeface="+mj-cs"/>
            </a:endParaRPr>
          </a:p>
        </p:txBody>
      </p:sp>
      <p:sp>
        <p:nvSpPr>
          <p:cNvPr id="8" name="Content Placeholder 2"/>
          <p:cNvSpPr>
            <a:spLocks noGrp="1"/>
          </p:cNvSpPr>
          <p:nvPr>
            <p:ph idx="1"/>
          </p:nvPr>
        </p:nvSpPr>
        <p:spPr>
          <a:xfrm>
            <a:off x="457200" y="2085739"/>
            <a:ext cx="11125200" cy="4635736"/>
          </a:xfrm>
        </p:spPr>
        <p:txBody>
          <a:bodyPr/>
          <a:lstStyle/>
          <a:p>
            <a:pPr lvl="0"/>
            <a:r>
              <a:rPr lang="en-GB" sz="2600" dirty="0" smtClean="0">
                <a:latin typeface="+mj-lt"/>
              </a:rPr>
              <a:t>El </a:t>
            </a:r>
            <a:r>
              <a:rPr lang="en-GB" sz="2600" dirty="0" err="1" smtClean="0">
                <a:latin typeface="+mj-lt"/>
              </a:rPr>
              <a:t>multilingüismo</a:t>
            </a:r>
            <a:r>
              <a:rPr lang="en-GB" sz="2600" dirty="0" smtClean="0">
                <a:latin typeface="+mj-lt"/>
              </a:rPr>
              <a:t> </a:t>
            </a:r>
            <a:r>
              <a:rPr lang="en-GB" sz="2600" dirty="0" err="1" smtClean="0">
                <a:latin typeface="+mj-lt"/>
              </a:rPr>
              <a:t>es</a:t>
            </a:r>
            <a:r>
              <a:rPr lang="en-GB" sz="2600" dirty="0" smtClean="0">
                <a:latin typeface="+mj-lt"/>
              </a:rPr>
              <a:t> un </a:t>
            </a:r>
            <a:r>
              <a:rPr lang="en-GB" sz="2600" dirty="0" err="1" smtClean="0">
                <a:latin typeface="+mj-lt"/>
              </a:rPr>
              <a:t>elemento</a:t>
            </a:r>
            <a:r>
              <a:rPr lang="en-GB" sz="2600" dirty="0" smtClean="0">
                <a:latin typeface="+mj-lt"/>
              </a:rPr>
              <a:t> clave de la </a:t>
            </a:r>
            <a:r>
              <a:rPr lang="en-GB" sz="2600" dirty="0" err="1" smtClean="0">
                <a:latin typeface="+mj-lt"/>
              </a:rPr>
              <a:t>diversidad</a:t>
            </a:r>
            <a:r>
              <a:rPr lang="en-GB" sz="2600" dirty="0" smtClean="0">
                <a:latin typeface="+mj-lt"/>
              </a:rPr>
              <a:t> cultural de </a:t>
            </a:r>
            <a:r>
              <a:rPr lang="en-GB" sz="2600" dirty="0" err="1" smtClean="0">
                <a:latin typeface="+mj-lt"/>
              </a:rPr>
              <a:t>Europa</a:t>
            </a:r>
            <a:r>
              <a:rPr lang="en-GB" sz="2600" dirty="0" smtClean="0">
                <a:latin typeface="+mj-lt"/>
              </a:rPr>
              <a:t>. Para </a:t>
            </a:r>
            <a:r>
              <a:rPr lang="en-GB" sz="2600" dirty="0" err="1" smtClean="0">
                <a:latin typeface="+mj-lt"/>
              </a:rPr>
              <a:t>las</a:t>
            </a:r>
            <a:r>
              <a:rPr lang="en-GB" sz="2600" dirty="0" smtClean="0">
                <a:latin typeface="+mj-lt"/>
              </a:rPr>
              <a:t> </a:t>
            </a:r>
            <a:r>
              <a:rPr lang="en-GB" sz="2600" dirty="0" err="1" smtClean="0">
                <a:latin typeface="+mj-lt"/>
              </a:rPr>
              <a:t>microempresas</a:t>
            </a:r>
            <a:r>
              <a:rPr lang="en-GB" sz="2600" dirty="0" smtClean="0">
                <a:latin typeface="+mj-lt"/>
              </a:rPr>
              <a:t> </a:t>
            </a:r>
            <a:r>
              <a:rPr lang="en-GB" sz="2600" dirty="0" err="1" smtClean="0">
                <a:latin typeface="+mj-lt"/>
              </a:rPr>
              <a:t>que</a:t>
            </a:r>
            <a:r>
              <a:rPr lang="en-GB" sz="2600" dirty="0" smtClean="0">
                <a:latin typeface="+mj-lt"/>
              </a:rPr>
              <a:t> </a:t>
            </a:r>
            <a:r>
              <a:rPr lang="en-GB" sz="2600" dirty="0" err="1" smtClean="0">
                <a:latin typeface="+mj-lt"/>
              </a:rPr>
              <a:t>desean</a:t>
            </a:r>
            <a:r>
              <a:rPr lang="en-GB" sz="2600" dirty="0" smtClean="0">
                <a:latin typeface="+mj-lt"/>
              </a:rPr>
              <a:t> </a:t>
            </a:r>
            <a:r>
              <a:rPr lang="en-GB" sz="2600" dirty="0" err="1" smtClean="0">
                <a:latin typeface="+mj-lt"/>
              </a:rPr>
              <a:t>participar</a:t>
            </a:r>
            <a:r>
              <a:rPr lang="en-GB" sz="2600" dirty="0" smtClean="0">
                <a:latin typeface="+mj-lt"/>
              </a:rPr>
              <a:t> en </a:t>
            </a:r>
            <a:r>
              <a:rPr lang="en-GB" sz="2600" dirty="0" err="1" smtClean="0">
                <a:latin typeface="+mj-lt"/>
              </a:rPr>
              <a:t>mercados</a:t>
            </a:r>
            <a:r>
              <a:rPr lang="en-GB" sz="2600" dirty="0" smtClean="0">
                <a:latin typeface="+mj-lt"/>
              </a:rPr>
              <a:t> </a:t>
            </a:r>
            <a:r>
              <a:rPr lang="en-GB" sz="2600" dirty="0" err="1" smtClean="0">
                <a:latin typeface="+mj-lt"/>
              </a:rPr>
              <a:t>extranjeros</a:t>
            </a:r>
            <a:r>
              <a:rPr lang="en-GB" sz="2600" dirty="0" smtClean="0">
                <a:latin typeface="+mj-lt"/>
              </a:rPr>
              <a:t> </a:t>
            </a:r>
            <a:r>
              <a:rPr lang="en-GB" sz="2600" dirty="0" err="1" smtClean="0">
                <a:latin typeface="+mj-lt"/>
              </a:rPr>
              <a:t>puede</a:t>
            </a:r>
            <a:r>
              <a:rPr lang="en-GB" sz="2600" dirty="0" smtClean="0">
                <a:latin typeface="+mj-lt"/>
              </a:rPr>
              <a:t> </a:t>
            </a:r>
            <a:r>
              <a:rPr lang="en-GB" sz="2600" dirty="0" err="1" smtClean="0">
                <a:latin typeface="+mj-lt"/>
              </a:rPr>
              <a:t>representar</a:t>
            </a:r>
            <a:r>
              <a:rPr lang="en-GB" sz="2600" dirty="0" smtClean="0">
                <a:latin typeface="+mj-lt"/>
              </a:rPr>
              <a:t> </a:t>
            </a:r>
            <a:r>
              <a:rPr lang="en-GB" sz="2600" dirty="0" err="1" smtClean="0">
                <a:latin typeface="+mj-lt"/>
              </a:rPr>
              <a:t>una</a:t>
            </a:r>
            <a:r>
              <a:rPr lang="en-GB" sz="2600" dirty="0" smtClean="0">
                <a:latin typeface="+mj-lt"/>
              </a:rPr>
              <a:t> </a:t>
            </a:r>
            <a:r>
              <a:rPr lang="en-GB" sz="2600" dirty="0" err="1" smtClean="0">
                <a:latin typeface="+mj-lt"/>
              </a:rPr>
              <a:t>barrera</a:t>
            </a:r>
            <a:r>
              <a:rPr lang="en-GB" sz="2600" dirty="0" smtClean="0">
                <a:latin typeface="+mj-lt"/>
              </a:rPr>
              <a:t> </a:t>
            </a:r>
            <a:r>
              <a:rPr lang="en-GB" sz="2600" dirty="0" err="1" smtClean="0">
                <a:latin typeface="+mj-lt"/>
              </a:rPr>
              <a:t>significativa</a:t>
            </a:r>
            <a:endParaRPr lang="it-IT" sz="2600" dirty="0" smtClean="0">
              <a:latin typeface="+mj-lt"/>
            </a:endParaRPr>
          </a:p>
          <a:p>
            <a:pPr lvl="0"/>
            <a:r>
              <a:rPr lang="en-GB" sz="2600" dirty="0" smtClean="0">
                <a:latin typeface="+mj-lt"/>
              </a:rPr>
              <a:t>Las </a:t>
            </a:r>
            <a:r>
              <a:rPr lang="en-GB" sz="2600" dirty="0" err="1" smtClean="0">
                <a:latin typeface="+mj-lt"/>
              </a:rPr>
              <a:t>actuales</a:t>
            </a:r>
            <a:r>
              <a:rPr lang="en-GB" sz="2600" dirty="0" smtClean="0">
                <a:latin typeface="+mj-lt"/>
              </a:rPr>
              <a:t> </a:t>
            </a:r>
            <a:r>
              <a:rPr lang="en-GB" sz="2600" dirty="0" err="1" smtClean="0">
                <a:latin typeface="+mj-lt"/>
              </a:rPr>
              <a:t>soluciones</a:t>
            </a:r>
            <a:r>
              <a:rPr lang="en-GB" sz="2600" dirty="0" smtClean="0">
                <a:latin typeface="+mj-lt"/>
              </a:rPr>
              <a:t> TIC </a:t>
            </a:r>
            <a:r>
              <a:rPr lang="en-GB" sz="2600" dirty="0" err="1" smtClean="0">
                <a:latin typeface="+mj-lt"/>
              </a:rPr>
              <a:t>proporcionan</a:t>
            </a:r>
            <a:r>
              <a:rPr lang="en-GB" sz="2600" dirty="0" smtClean="0">
                <a:latin typeface="+mj-lt"/>
              </a:rPr>
              <a:t> </a:t>
            </a:r>
            <a:r>
              <a:rPr lang="en-GB" sz="2600" dirty="0" err="1" smtClean="0">
                <a:latin typeface="+mj-lt"/>
              </a:rPr>
              <a:t>oportunidades</a:t>
            </a:r>
            <a:r>
              <a:rPr lang="en-GB" sz="2600" dirty="0" smtClean="0">
                <a:latin typeface="+mj-lt"/>
              </a:rPr>
              <a:t> </a:t>
            </a:r>
            <a:r>
              <a:rPr lang="en-GB" sz="2600" dirty="0" err="1" smtClean="0">
                <a:latin typeface="+mj-lt"/>
              </a:rPr>
              <a:t>adecuadas</a:t>
            </a:r>
            <a:r>
              <a:rPr lang="en-GB" sz="2600" dirty="0" smtClean="0">
                <a:latin typeface="+mj-lt"/>
              </a:rPr>
              <a:t> </a:t>
            </a:r>
            <a:r>
              <a:rPr lang="en-GB" sz="2600" dirty="0" err="1" smtClean="0">
                <a:latin typeface="+mj-lt"/>
              </a:rPr>
              <a:t>para</a:t>
            </a:r>
            <a:r>
              <a:rPr lang="en-GB" sz="2600" dirty="0" smtClean="0">
                <a:latin typeface="+mj-lt"/>
              </a:rPr>
              <a:t> </a:t>
            </a:r>
            <a:r>
              <a:rPr lang="en-GB" sz="2600" dirty="0" err="1" smtClean="0">
                <a:latin typeface="+mj-lt"/>
              </a:rPr>
              <a:t>llevar</a:t>
            </a:r>
            <a:r>
              <a:rPr lang="en-GB" sz="2600" dirty="0" smtClean="0">
                <a:latin typeface="+mj-lt"/>
              </a:rPr>
              <a:t> a </a:t>
            </a:r>
            <a:r>
              <a:rPr lang="en-GB" sz="2600" dirty="0" err="1" smtClean="0">
                <a:latin typeface="+mj-lt"/>
              </a:rPr>
              <a:t>cabo</a:t>
            </a:r>
            <a:r>
              <a:rPr lang="en-GB" sz="2600" dirty="0" smtClean="0">
                <a:latin typeface="+mj-lt"/>
              </a:rPr>
              <a:t> marketing a </a:t>
            </a:r>
            <a:r>
              <a:rPr lang="en-GB" sz="2600" dirty="0" err="1" smtClean="0">
                <a:latin typeface="+mj-lt"/>
              </a:rPr>
              <a:t>nivel</a:t>
            </a:r>
            <a:r>
              <a:rPr lang="en-GB" sz="2600" dirty="0" smtClean="0">
                <a:latin typeface="+mj-lt"/>
              </a:rPr>
              <a:t> </a:t>
            </a:r>
            <a:r>
              <a:rPr lang="en-GB" sz="2600" dirty="0" err="1" smtClean="0">
                <a:latin typeface="+mj-lt"/>
              </a:rPr>
              <a:t>internacional</a:t>
            </a:r>
            <a:r>
              <a:rPr lang="en-GB" sz="2600" dirty="0" smtClean="0">
                <a:latin typeface="+mj-lt"/>
              </a:rPr>
              <a:t> a </a:t>
            </a:r>
            <a:r>
              <a:rPr lang="en-GB" sz="2600" dirty="0" err="1" smtClean="0">
                <a:latin typeface="+mj-lt"/>
              </a:rPr>
              <a:t>través</a:t>
            </a:r>
            <a:r>
              <a:rPr lang="en-GB" sz="2600" dirty="0" smtClean="0">
                <a:latin typeface="+mj-lt"/>
              </a:rPr>
              <a:t> de </a:t>
            </a:r>
            <a:r>
              <a:rPr lang="en-GB" sz="2600" dirty="0" err="1" smtClean="0">
                <a:latin typeface="+mj-lt"/>
              </a:rPr>
              <a:t>redes</a:t>
            </a:r>
            <a:r>
              <a:rPr lang="en-GB" sz="2600" dirty="0" smtClean="0">
                <a:latin typeface="+mj-lt"/>
              </a:rPr>
              <a:t> </a:t>
            </a:r>
            <a:r>
              <a:rPr lang="en-GB" sz="2600" dirty="0" err="1" smtClean="0">
                <a:latin typeface="+mj-lt"/>
              </a:rPr>
              <a:t>sociales</a:t>
            </a:r>
            <a:r>
              <a:rPr lang="en-GB" sz="2600" dirty="0" smtClean="0">
                <a:latin typeface="+mj-lt"/>
              </a:rPr>
              <a:t>, </a:t>
            </a:r>
            <a:r>
              <a:rPr lang="en-GB" sz="2600" dirty="0" err="1" smtClean="0">
                <a:latin typeface="+mj-lt"/>
              </a:rPr>
              <a:t>plataformas</a:t>
            </a:r>
            <a:r>
              <a:rPr lang="en-GB" sz="2600" dirty="0" smtClean="0">
                <a:latin typeface="+mj-lt"/>
              </a:rPr>
              <a:t> online, </a:t>
            </a:r>
            <a:r>
              <a:rPr lang="en-GB" sz="2600" dirty="0" err="1" smtClean="0">
                <a:latin typeface="+mj-lt"/>
              </a:rPr>
              <a:t>tiendas</a:t>
            </a:r>
            <a:r>
              <a:rPr lang="en-GB" sz="2600" dirty="0" smtClean="0">
                <a:latin typeface="+mj-lt"/>
              </a:rPr>
              <a:t> online, etc.</a:t>
            </a:r>
            <a:endParaRPr lang="it-IT" sz="2600" dirty="0" smtClean="0">
              <a:latin typeface="+mj-lt"/>
            </a:endParaRPr>
          </a:p>
          <a:p>
            <a:pPr lvl="0"/>
            <a:r>
              <a:rPr lang="en-GB" sz="2600" dirty="0" smtClean="0">
                <a:latin typeface="+mj-lt"/>
              </a:rPr>
              <a:t>Hay </a:t>
            </a:r>
            <a:r>
              <a:rPr lang="en-GB" sz="2600" dirty="0" err="1" smtClean="0">
                <a:latin typeface="+mj-lt"/>
              </a:rPr>
              <a:t>muchas</a:t>
            </a:r>
            <a:r>
              <a:rPr lang="en-GB" sz="2600" dirty="0" smtClean="0">
                <a:latin typeface="+mj-lt"/>
              </a:rPr>
              <a:t> </a:t>
            </a:r>
            <a:r>
              <a:rPr lang="en-GB" sz="2600" dirty="0" err="1" smtClean="0">
                <a:latin typeface="+mj-lt"/>
              </a:rPr>
              <a:t>soluciones</a:t>
            </a:r>
            <a:r>
              <a:rPr lang="en-GB" sz="2600" dirty="0" smtClean="0">
                <a:latin typeface="+mj-lt"/>
              </a:rPr>
              <a:t> </a:t>
            </a:r>
            <a:r>
              <a:rPr lang="en-GB" sz="2600" dirty="0" err="1" smtClean="0">
                <a:latin typeface="+mj-lt"/>
              </a:rPr>
              <a:t>logísticas</a:t>
            </a:r>
            <a:r>
              <a:rPr lang="en-GB" sz="2600" dirty="0" smtClean="0">
                <a:latin typeface="+mj-lt"/>
              </a:rPr>
              <a:t> </a:t>
            </a:r>
            <a:r>
              <a:rPr lang="en-GB" sz="2600" dirty="0" err="1" smtClean="0">
                <a:latin typeface="+mj-lt"/>
              </a:rPr>
              <a:t>rentables</a:t>
            </a:r>
            <a:r>
              <a:rPr lang="en-GB" sz="2600" dirty="0" smtClean="0">
                <a:latin typeface="+mj-lt"/>
              </a:rPr>
              <a:t> </a:t>
            </a:r>
            <a:r>
              <a:rPr lang="en-GB" sz="2600" dirty="0" err="1" smtClean="0">
                <a:latin typeface="+mj-lt"/>
              </a:rPr>
              <a:t>para</a:t>
            </a:r>
            <a:r>
              <a:rPr lang="en-GB" sz="2600" dirty="0" smtClean="0">
                <a:latin typeface="+mj-lt"/>
              </a:rPr>
              <a:t> </a:t>
            </a:r>
            <a:r>
              <a:rPr lang="en-GB" sz="2600" dirty="0" err="1" smtClean="0">
                <a:latin typeface="+mj-lt"/>
              </a:rPr>
              <a:t>proporcionar</a:t>
            </a:r>
            <a:r>
              <a:rPr lang="en-GB" sz="2600" dirty="0" smtClean="0">
                <a:latin typeface="+mj-lt"/>
              </a:rPr>
              <a:t> a </a:t>
            </a:r>
            <a:r>
              <a:rPr lang="en-GB" sz="2600" dirty="0" err="1" smtClean="0">
                <a:latin typeface="+mj-lt"/>
              </a:rPr>
              <a:t>las</a:t>
            </a:r>
            <a:r>
              <a:rPr lang="en-GB" sz="2600" dirty="0" smtClean="0">
                <a:latin typeface="+mj-lt"/>
              </a:rPr>
              <a:t> </a:t>
            </a:r>
            <a:r>
              <a:rPr lang="en-GB" sz="2600" dirty="0" err="1" smtClean="0">
                <a:latin typeface="+mj-lt"/>
              </a:rPr>
              <a:t>microempresas</a:t>
            </a:r>
            <a:r>
              <a:rPr lang="en-GB" sz="2600" dirty="0" smtClean="0">
                <a:latin typeface="+mj-lt"/>
              </a:rPr>
              <a:t> </a:t>
            </a:r>
            <a:r>
              <a:rPr lang="en-GB" sz="2600" dirty="0" err="1" smtClean="0">
                <a:latin typeface="+mj-lt"/>
              </a:rPr>
              <a:t>servicios</a:t>
            </a:r>
            <a:r>
              <a:rPr lang="en-GB" sz="2600" dirty="0" smtClean="0">
                <a:latin typeface="+mj-lt"/>
              </a:rPr>
              <a:t> de </a:t>
            </a:r>
            <a:r>
              <a:rPr lang="en-GB" sz="2600" dirty="0" err="1" smtClean="0">
                <a:latin typeface="+mj-lt"/>
              </a:rPr>
              <a:t>envío</a:t>
            </a:r>
            <a:r>
              <a:rPr lang="en-GB" sz="2600" dirty="0" smtClean="0">
                <a:latin typeface="+mj-lt"/>
              </a:rPr>
              <a:t> y </a:t>
            </a:r>
            <a:r>
              <a:rPr lang="en-GB" sz="2600" dirty="0" err="1" smtClean="0">
                <a:latin typeface="+mj-lt"/>
              </a:rPr>
              <a:t>empaquetado</a:t>
            </a:r>
            <a:r>
              <a:rPr lang="en-GB" sz="2600" dirty="0" smtClean="0">
                <a:latin typeface="+mj-lt"/>
              </a:rPr>
              <a:t> </a:t>
            </a:r>
            <a:r>
              <a:rPr lang="en-GB" sz="2600" dirty="0" err="1" smtClean="0">
                <a:latin typeface="+mj-lt"/>
              </a:rPr>
              <a:t>para</a:t>
            </a:r>
            <a:r>
              <a:rPr lang="en-GB" sz="2600" dirty="0" smtClean="0">
                <a:latin typeface="+mj-lt"/>
              </a:rPr>
              <a:t> </a:t>
            </a:r>
            <a:r>
              <a:rPr lang="en-GB" sz="2600" dirty="0" err="1" smtClean="0">
                <a:latin typeface="+mj-lt"/>
              </a:rPr>
              <a:t>entregar</a:t>
            </a:r>
            <a:r>
              <a:rPr lang="en-GB" sz="2600" dirty="0" smtClean="0">
                <a:latin typeface="+mj-lt"/>
              </a:rPr>
              <a:t> </a:t>
            </a:r>
            <a:r>
              <a:rPr lang="en-GB" sz="2600" dirty="0" err="1" smtClean="0">
                <a:latin typeface="+mj-lt"/>
              </a:rPr>
              <a:t>bienes</a:t>
            </a:r>
            <a:r>
              <a:rPr lang="en-GB" sz="2600" dirty="0" smtClean="0">
                <a:latin typeface="+mj-lt"/>
              </a:rPr>
              <a:t> </a:t>
            </a:r>
            <a:r>
              <a:rPr lang="en-GB" sz="2600" dirty="0" err="1" smtClean="0">
                <a:latin typeface="+mj-lt"/>
              </a:rPr>
              <a:t>por</a:t>
            </a:r>
            <a:r>
              <a:rPr lang="en-GB" sz="2600" dirty="0" smtClean="0">
                <a:latin typeface="+mj-lt"/>
              </a:rPr>
              <a:t> </a:t>
            </a:r>
            <a:r>
              <a:rPr lang="en-GB" sz="2600" dirty="0" err="1" smtClean="0">
                <a:latin typeface="+mj-lt"/>
              </a:rPr>
              <a:t>toda</a:t>
            </a:r>
            <a:r>
              <a:rPr lang="en-GB" sz="2600" dirty="0" smtClean="0">
                <a:latin typeface="+mj-lt"/>
              </a:rPr>
              <a:t> la UE</a:t>
            </a:r>
            <a:endParaRPr lang="it-IT" sz="2600" dirty="0" smtClean="0">
              <a:latin typeface="+mj-lt"/>
            </a:endParaRPr>
          </a:p>
          <a:p>
            <a:pPr marL="0" indent="0"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24402884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7" name="Content Placeholder 2"/>
          <p:cNvSpPr txBox="1">
            <a:spLocks/>
          </p:cNvSpPr>
          <p:nvPr/>
        </p:nvSpPr>
        <p:spPr bwMode="auto">
          <a:xfrm>
            <a:off x="1263451" y="1143000"/>
            <a:ext cx="10529455"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defTabSz="914400" fontAlgn="base">
              <a:spcBef>
                <a:spcPct val="20000"/>
              </a:spcBef>
              <a:spcAft>
                <a:spcPct val="0"/>
              </a:spcAft>
              <a:defRPr/>
            </a:pPr>
            <a:r>
              <a:rPr lang="en-GB" altLang="es-ES" sz="3200" b="1" dirty="0" err="1" smtClean="0">
                <a:solidFill>
                  <a:srgbClr val="C00000"/>
                </a:solidFill>
                <a:latin typeface="+mj-lt"/>
                <a:ea typeface="+mj-ea"/>
                <a:cs typeface="+mj-cs"/>
              </a:rPr>
              <a:t>Programas</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Europeos</a:t>
            </a:r>
            <a:r>
              <a:rPr lang="en-GB" altLang="es-ES" sz="3200" b="1" dirty="0" smtClean="0">
                <a:solidFill>
                  <a:srgbClr val="C00000"/>
                </a:solidFill>
                <a:latin typeface="+mj-lt"/>
                <a:ea typeface="+mj-ea"/>
                <a:cs typeface="+mj-cs"/>
              </a:rPr>
              <a:t> de </a:t>
            </a:r>
            <a:r>
              <a:rPr lang="en-GB" altLang="es-ES" sz="3200" b="1" dirty="0" err="1" smtClean="0">
                <a:solidFill>
                  <a:srgbClr val="C00000"/>
                </a:solidFill>
                <a:latin typeface="+mj-lt"/>
                <a:ea typeface="+mj-ea"/>
                <a:cs typeface="+mj-cs"/>
              </a:rPr>
              <a:t>Financiación</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501451" y="1847614"/>
            <a:ext cx="11125200" cy="4635736"/>
          </a:xfrm>
        </p:spPr>
        <p:txBody>
          <a:bodyPr/>
          <a:lstStyle/>
          <a:p>
            <a:pPr indent="17463">
              <a:buNone/>
            </a:pPr>
            <a:r>
              <a:rPr lang="en-IE" sz="2800" dirty="0" smtClean="0">
                <a:latin typeface="+mj-lt"/>
              </a:rPr>
              <a:t>Las </a:t>
            </a:r>
            <a:r>
              <a:rPr lang="en-IE" sz="2800" dirty="0" err="1" smtClean="0">
                <a:latin typeface="+mj-lt"/>
              </a:rPr>
              <a:t>políticas</a:t>
            </a:r>
            <a:r>
              <a:rPr lang="en-IE" sz="2800" dirty="0" smtClean="0">
                <a:latin typeface="+mj-lt"/>
              </a:rPr>
              <a:t> de la UE se </a:t>
            </a:r>
            <a:r>
              <a:rPr lang="en-IE" sz="2800" dirty="0" err="1" smtClean="0">
                <a:latin typeface="+mj-lt"/>
              </a:rPr>
              <a:t>pueden</a:t>
            </a:r>
            <a:r>
              <a:rPr lang="en-IE" sz="2800" dirty="0" smtClean="0">
                <a:latin typeface="+mj-lt"/>
              </a:rPr>
              <a:t> </a:t>
            </a:r>
            <a:r>
              <a:rPr lang="en-IE" sz="2800" dirty="0" err="1" smtClean="0">
                <a:latin typeface="+mj-lt"/>
              </a:rPr>
              <a:t>implementar</a:t>
            </a:r>
            <a:r>
              <a:rPr lang="en-IE" sz="2800" dirty="0" smtClean="0">
                <a:latin typeface="+mj-lt"/>
              </a:rPr>
              <a:t> </a:t>
            </a:r>
            <a:r>
              <a:rPr lang="en-IE" sz="2800" dirty="0" err="1" smtClean="0">
                <a:latin typeface="+mj-lt"/>
              </a:rPr>
              <a:t>mediante</a:t>
            </a:r>
            <a:r>
              <a:rPr lang="en-IE" sz="2800" dirty="0" smtClean="0">
                <a:latin typeface="+mj-lt"/>
              </a:rPr>
              <a:t> </a:t>
            </a:r>
            <a:r>
              <a:rPr lang="en-IE" sz="2800" dirty="0" err="1" smtClean="0">
                <a:latin typeface="+mj-lt"/>
              </a:rPr>
              <a:t>una</a:t>
            </a:r>
            <a:r>
              <a:rPr lang="en-IE" sz="2800" dirty="0" smtClean="0">
                <a:latin typeface="+mj-lt"/>
              </a:rPr>
              <a:t> </a:t>
            </a:r>
            <a:r>
              <a:rPr lang="en-IE" sz="2800" dirty="0" err="1" smtClean="0">
                <a:latin typeface="+mj-lt"/>
              </a:rPr>
              <a:t>amplia</a:t>
            </a:r>
            <a:r>
              <a:rPr lang="en-IE" sz="2800" dirty="0" smtClean="0">
                <a:latin typeface="+mj-lt"/>
              </a:rPr>
              <a:t> </a:t>
            </a:r>
            <a:r>
              <a:rPr lang="en-IE" sz="2800" dirty="0" err="1" smtClean="0">
                <a:latin typeface="+mj-lt"/>
              </a:rPr>
              <a:t>gama</a:t>
            </a:r>
            <a:r>
              <a:rPr lang="en-IE" sz="2800" dirty="0" smtClean="0">
                <a:latin typeface="+mj-lt"/>
              </a:rPr>
              <a:t> de </a:t>
            </a:r>
            <a:r>
              <a:rPr lang="en-IE" sz="2800" dirty="0" err="1" smtClean="0">
                <a:latin typeface="+mj-lt"/>
              </a:rPr>
              <a:t>programas</a:t>
            </a:r>
            <a:r>
              <a:rPr lang="en-IE" sz="2800" dirty="0" smtClean="0">
                <a:latin typeface="+mj-lt"/>
              </a:rPr>
              <a:t> </a:t>
            </a:r>
            <a:r>
              <a:rPr lang="en-IE" sz="2800" dirty="0" err="1" smtClean="0">
                <a:latin typeface="+mj-lt"/>
              </a:rPr>
              <a:t>temáticos</a:t>
            </a:r>
            <a:endParaRPr lang="en-IE" sz="2800" dirty="0" smtClean="0">
              <a:latin typeface="+mj-lt"/>
            </a:endParaRPr>
          </a:p>
          <a:p>
            <a:pPr indent="17463">
              <a:buNone/>
            </a:pPr>
            <a:endParaRPr lang="en-IE" sz="2800" dirty="0" smtClean="0">
              <a:latin typeface="+mj-lt"/>
            </a:endParaRPr>
          </a:p>
          <a:p>
            <a:pPr indent="17463">
              <a:buNone/>
            </a:pPr>
            <a:r>
              <a:rPr lang="en-IE" sz="2800" dirty="0" smtClean="0">
                <a:latin typeface="+mj-lt"/>
              </a:rPr>
              <a:t>Dan </a:t>
            </a:r>
            <a:r>
              <a:rPr lang="en-IE" sz="2800" dirty="0" err="1" smtClean="0">
                <a:latin typeface="+mj-lt"/>
              </a:rPr>
              <a:t>apoyo</a:t>
            </a:r>
            <a:r>
              <a:rPr lang="en-IE" sz="2800" dirty="0" smtClean="0">
                <a:latin typeface="+mj-lt"/>
              </a:rPr>
              <a:t> </a:t>
            </a:r>
            <a:r>
              <a:rPr lang="en-IE" sz="2800" dirty="0" err="1" smtClean="0">
                <a:latin typeface="+mj-lt"/>
              </a:rPr>
              <a:t>financiero</a:t>
            </a:r>
            <a:r>
              <a:rPr lang="en-IE" sz="2800" dirty="0" smtClean="0">
                <a:latin typeface="+mj-lt"/>
              </a:rPr>
              <a:t> en forma de </a:t>
            </a:r>
            <a:r>
              <a:rPr lang="en-IE" sz="2800" dirty="0" err="1" smtClean="0">
                <a:latin typeface="+mj-lt"/>
              </a:rPr>
              <a:t>subvenciones</a:t>
            </a:r>
            <a:r>
              <a:rPr lang="en-IE" sz="2800" dirty="0" smtClean="0">
                <a:latin typeface="+mj-lt"/>
              </a:rPr>
              <a:t> </a:t>
            </a:r>
            <a:r>
              <a:rPr lang="en-IE" sz="2800" dirty="0" err="1" smtClean="0">
                <a:latin typeface="+mj-lt"/>
              </a:rPr>
              <a:t>para</a:t>
            </a:r>
            <a:r>
              <a:rPr lang="en-IE" sz="2800" dirty="0" smtClean="0">
                <a:latin typeface="+mj-lt"/>
              </a:rPr>
              <a:t> </a:t>
            </a:r>
            <a:r>
              <a:rPr lang="en-IE" sz="2800" dirty="0" err="1" smtClean="0">
                <a:latin typeface="+mj-lt"/>
              </a:rPr>
              <a:t>determinados</a:t>
            </a:r>
            <a:r>
              <a:rPr lang="en-IE" sz="2800" dirty="0" smtClean="0">
                <a:latin typeface="+mj-lt"/>
              </a:rPr>
              <a:t> </a:t>
            </a:r>
            <a:r>
              <a:rPr lang="en-IE" sz="2800" dirty="0" err="1" smtClean="0">
                <a:latin typeface="+mj-lt"/>
              </a:rPr>
              <a:t>proyectos</a:t>
            </a:r>
            <a:r>
              <a:rPr lang="en-IE" sz="2800" dirty="0" smtClean="0">
                <a:latin typeface="+mj-lt"/>
              </a:rPr>
              <a:t> y </a:t>
            </a:r>
            <a:r>
              <a:rPr lang="en-IE" sz="2800" dirty="0" err="1" smtClean="0">
                <a:latin typeface="+mj-lt"/>
              </a:rPr>
              <a:t>empresas</a:t>
            </a:r>
            <a:endParaRPr lang="en-IE" sz="2800" dirty="0" smtClean="0">
              <a:latin typeface="+mj-lt"/>
            </a:endParaRPr>
          </a:p>
          <a:p>
            <a:pPr indent="17463">
              <a:buNone/>
            </a:pPr>
            <a:endParaRPr lang="en-IE" sz="2800" dirty="0" smtClean="0">
              <a:latin typeface="+mj-lt"/>
            </a:endParaRPr>
          </a:p>
          <a:p>
            <a:pPr indent="17463">
              <a:buNone/>
            </a:pPr>
            <a:r>
              <a:rPr lang="en-IE" sz="2800" dirty="0" err="1" smtClean="0">
                <a:latin typeface="+mj-lt"/>
              </a:rPr>
              <a:t>Están</a:t>
            </a:r>
            <a:r>
              <a:rPr lang="en-IE" sz="2800" dirty="0" smtClean="0">
                <a:latin typeface="+mj-lt"/>
              </a:rPr>
              <a:t> </a:t>
            </a:r>
            <a:r>
              <a:rPr lang="en-IE" sz="2800" dirty="0" err="1" smtClean="0">
                <a:latin typeface="+mj-lt"/>
              </a:rPr>
              <a:t>diseñadas</a:t>
            </a:r>
            <a:r>
              <a:rPr lang="en-IE" sz="2800" dirty="0" smtClean="0">
                <a:latin typeface="+mj-lt"/>
              </a:rPr>
              <a:t> </a:t>
            </a:r>
            <a:r>
              <a:rPr lang="en-IE" sz="2800" dirty="0" err="1" smtClean="0">
                <a:latin typeface="+mj-lt"/>
              </a:rPr>
              <a:t>para</a:t>
            </a:r>
            <a:r>
              <a:rPr lang="en-IE" sz="2800" dirty="0" smtClean="0">
                <a:latin typeface="+mj-lt"/>
              </a:rPr>
              <a:t> </a:t>
            </a:r>
            <a:r>
              <a:rPr lang="en-IE" sz="2800" dirty="0" err="1" smtClean="0">
                <a:latin typeface="+mj-lt"/>
              </a:rPr>
              <a:t>apoyar</a:t>
            </a:r>
            <a:r>
              <a:rPr lang="en-IE" sz="2800" dirty="0" smtClean="0">
                <a:latin typeface="+mj-lt"/>
              </a:rPr>
              <a:t> </a:t>
            </a:r>
            <a:r>
              <a:rPr lang="en-IE" sz="2800" dirty="0" err="1" smtClean="0">
                <a:latin typeface="+mj-lt"/>
              </a:rPr>
              <a:t>las</a:t>
            </a:r>
            <a:r>
              <a:rPr lang="en-IE" sz="2800" dirty="0" smtClean="0">
                <a:latin typeface="+mj-lt"/>
              </a:rPr>
              <a:t> </a:t>
            </a:r>
            <a:r>
              <a:rPr lang="en-IE" sz="2800" dirty="0" err="1" smtClean="0">
                <a:latin typeface="+mj-lt"/>
              </a:rPr>
              <a:t>estrategias</a:t>
            </a:r>
            <a:r>
              <a:rPr lang="en-IE" sz="2800" dirty="0" smtClean="0">
                <a:latin typeface="+mj-lt"/>
              </a:rPr>
              <a:t> de la UE y </a:t>
            </a:r>
            <a:r>
              <a:rPr lang="en-IE" sz="2800" dirty="0" err="1" smtClean="0">
                <a:latin typeface="+mj-lt"/>
              </a:rPr>
              <a:t>sus</a:t>
            </a:r>
            <a:r>
              <a:rPr lang="en-IE" sz="2800" dirty="0" smtClean="0">
                <a:latin typeface="+mj-lt"/>
              </a:rPr>
              <a:t> </a:t>
            </a:r>
            <a:r>
              <a:rPr lang="en-IE" sz="2800" dirty="0" err="1" smtClean="0">
                <a:latin typeface="+mj-lt"/>
              </a:rPr>
              <a:t>valores</a:t>
            </a:r>
            <a:r>
              <a:rPr lang="en-IE" sz="2800" dirty="0" smtClean="0">
                <a:latin typeface="+mj-lt"/>
              </a:rPr>
              <a:t> </a:t>
            </a:r>
            <a:r>
              <a:rPr lang="en-IE" sz="2800" dirty="0" err="1" smtClean="0">
                <a:latin typeface="+mj-lt"/>
              </a:rPr>
              <a:t>dentro</a:t>
            </a:r>
            <a:r>
              <a:rPr lang="en-IE" sz="2800" dirty="0" smtClean="0">
                <a:latin typeface="+mj-lt"/>
              </a:rPr>
              <a:t> y </a:t>
            </a:r>
            <a:r>
              <a:rPr lang="en-IE" sz="2800" dirty="0" err="1" smtClean="0">
                <a:latin typeface="+mj-lt"/>
              </a:rPr>
              <a:t>fuera</a:t>
            </a:r>
            <a:r>
              <a:rPr lang="en-IE" sz="2800" dirty="0" smtClean="0">
                <a:latin typeface="+mj-lt"/>
              </a:rPr>
              <a:t> de la UE (</a:t>
            </a:r>
            <a:r>
              <a:rPr lang="en-IE" sz="2800" dirty="0" err="1" smtClean="0">
                <a:latin typeface="+mj-lt"/>
              </a:rPr>
              <a:t>por</a:t>
            </a:r>
            <a:r>
              <a:rPr lang="en-IE" sz="2800" dirty="0" smtClean="0">
                <a:latin typeface="+mj-lt"/>
              </a:rPr>
              <a:t> </a:t>
            </a:r>
            <a:r>
              <a:rPr lang="en-IE" sz="2800" dirty="0" err="1" smtClean="0">
                <a:latin typeface="+mj-lt"/>
              </a:rPr>
              <a:t>ejemplo</a:t>
            </a:r>
            <a:r>
              <a:rPr lang="en-IE" sz="2800" dirty="0" smtClean="0">
                <a:latin typeface="+mj-lt"/>
              </a:rPr>
              <a:t>, en los </a:t>
            </a:r>
            <a:r>
              <a:rPr lang="en-IE" sz="2800" dirty="0" err="1" smtClean="0">
                <a:latin typeface="+mj-lt"/>
              </a:rPr>
              <a:t>Estados</a:t>
            </a:r>
            <a:r>
              <a:rPr lang="en-IE" sz="2800" dirty="0" smtClean="0">
                <a:latin typeface="+mj-lt"/>
              </a:rPr>
              <a:t> </a:t>
            </a:r>
            <a:r>
              <a:rPr lang="en-IE" sz="2800" dirty="0" err="1" smtClean="0">
                <a:latin typeface="+mj-lt"/>
              </a:rPr>
              <a:t>Miembros</a:t>
            </a:r>
            <a:r>
              <a:rPr lang="en-IE" sz="2800" dirty="0" smtClean="0">
                <a:latin typeface="+mj-lt"/>
              </a:rPr>
              <a:t> de la UE y </a:t>
            </a:r>
            <a:r>
              <a:rPr lang="en-IE" sz="2800" dirty="0" err="1" smtClean="0">
                <a:latin typeface="+mj-lt"/>
              </a:rPr>
              <a:t>terceros</a:t>
            </a:r>
            <a:r>
              <a:rPr lang="en-IE" sz="2800" dirty="0" smtClean="0">
                <a:latin typeface="+mj-lt"/>
              </a:rPr>
              <a:t> </a:t>
            </a:r>
            <a:r>
              <a:rPr lang="en-IE" sz="2800" dirty="0" err="1" smtClean="0">
                <a:latin typeface="+mj-lt"/>
              </a:rPr>
              <a:t>países</a:t>
            </a:r>
            <a:r>
              <a:rPr lang="en-IE" sz="2800" dirty="0" smtClean="0">
                <a:latin typeface="+mj-lt"/>
              </a:rPr>
              <a:t>)</a:t>
            </a:r>
          </a:p>
          <a:p>
            <a:pPr>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34811303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7" name="Content Placeholder 2"/>
          <p:cNvSpPr txBox="1">
            <a:spLocks/>
          </p:cNvSpPr>
          <p:nvPr/>
        </p:nvSpPr>
        <p:spPr bwMode="auto">
          <a:xfrm>
            <a:off x="653143" y="1143000"/>
            <a:ext cx="11139763"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err="1" smtClean="0">
                <a:solidFill>
                  <a:srgbClr val="C00000"/>
                </a:solidFill>
                <a:latin typeface="+mj-lt"/>
                <a:ea typeface="+mj-ea"/>
                <a:cs typeface="+mj-cs"/>
              </a:rPr>
              <a:t>Programas</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europeos</a:t>
            </a:r>
            <a:r>
              <a:rPr lang="en-GB" altLang="es-ES" sz="3200" b="1" dirty="0" smtClean="0">
                <a:solidFill>
                  <a:srgbClr val="C00000"/>
                </a:solidFill>
                <a:latin typeface="+mj-lt"/>
                <a:ea typeface="+mj-ea"/>
                <a:cs typeface="+mj-cs"/>
              </a:rPr>
              <a:t> de </a:t>
            </a:r>
            <a:r>
              <a:rPr lang="en-GB" altLang="es-ES" sz="3200" b="1" dirty="0" err="1" smtClean="0">
                <a:solidFill>
                  <a:srgbClr val="C00000"/>
                </a:solidFill>
                <a:latin typeface="+mj-lt"/>
                <a:ea typeface="+mj-ea"/>
                <a:cs typeface="+mj-cs"/>
              </a:rPr>
              <a:t>financiación</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para</a:t>
            </a:r>
            <a:r>
              <a:rPr lang="en-GB" altLang="es-ES" sz="3200" b="1" dirty="0" smtClean="0">
                <a:solidFill>
                  <a:srgbClr val="C00000"/>
                </a:solidFill>
                <a:latin typeface="+mj-lt"/>
                <a:ea typeface="+mj-ea"/>
                <a:cs typeface="+mj-cs"/>
              </a:rPr>
              <a:t> PYMES (1/2)</a:t>
            </a:r>
            <a:endParaRPr lang="en-IE" altLang="es-ES" sz="3200" b="1" dirty="0" smtClean="0">
              <a:solidFill>
                <a:srgbClr val="C00000"/>
              </a:solidFill>
              <a:latin typeface="+mj-lt"/>
              <a:ea typeface="+mj-ea"/>
              <a:cs typeface="+mj-cs"/>
            </a:endParaRPr>
          </a:p>
        </p:txBody>
      </p:sp>
      <p:sp>
        <p:nvSpPr>
          <p:cNvPr id="8" name="Content Placeholder 2"/>
          <p:cNvSpPr txBox="1">
            <a:spLocks/>
          </p:cNvSpPr>
          <p:nvPr/>
        </p:nvSpPr>
        <p:spPr bwMode="auto">
          <a:xfrm>
            <a:off x="533400" y="1711627"/>
            <a:ext cx="11125200" cy="46357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17463" defTabSz="914400">
              <a:buFontTx/>
              <a:buNone/>
            </a:pPr>
            <a:r>
              <a:rPr lang="en-IE" sz="2800" dirty="0" smtClean="0">
                <a:latin typeface="+mj-lt"/>
              </a:rPr>
              <a:t>Las </a:t>
            </a:r>
            <a:r>
              <a:rPr lang="en-IE" sz="2800" dirty="0" err="1" smtClean="0">
                <a:latin typeface="+mj-lt"/>
              </a:rPr>
              <a:t>microempresas</a:t>
            </a:r>
            <a:r>
              <a:rPr lang="en-IE" sz="2800" dirty="0" smtClean="0">
                <a:latin typeface="+mj-lt"/>
              </a:rPr>
              <a:t> son </a:t>
            </a:r>
            <a:r>
              <a:rPr lang="en-IE" sz="2800" dirty="0" err="1" smtClean="0">
                <a:latin typeface="+mj-lt"/>
              </a:rPr>
              <a:t>elegibles</a:t>
            </a:r>
            <a:r>
              <a:rPr lang="en-IE" sz="2800" dirty="0" smtClean="0">
                <a:latin typeface="+mj-lt"/>
              </a:rPr>
              <a:t> </a:t>
            </a:r>
            <a:r>
              <a:rPr lang="en-IE" sz="2800" dirty="0" err="1" smtClean="0">
                <a:latin typeface="+mj-lt"/>
              </a:rPr>
              <a:t>para</a:t>
            </a:r>
            <a:r>
              <a:rPr lang="en-IE" sz="2800" dirty="0" smtClean="0">
                <a:latin typeface="+mj-lt"/>
              </a:rPr>
              <a:t> la </a:t>
            </a:r>
            <a:r>
              <a:rPr lang="en-IE" sz="2800" dirty="0" err="1" smtClean="0">
                <a:latin typeface="+mj-lt"/>
              </a:rPr>
              <a:t>financiación</a:t>
            </a:r>
            <a:r>
              <a:rPr lang="en-IE" sz="2800" dirty="0" smtClean="0">
                <a:latin typeface="+mj-lt"/>
              </a:rPr>
              <a:t> </a:t>
            </a:r>
            <a:r>
              <a:rPr lang="en-IE" sz="2800" dirty="0" err="1" smtClean="0">
                <a:latin typeface="+mj-lt"/>
              </a:rPr>
              <a:t>mediante</a:t>
            </a:r>
            <a:r>
              <a:rPr lang="en-IE" sz="2800" dirty="0" smtClean="0">
                <a:latin typeface="+mj-lt"/>
              </a:rPr>
              <a:t> </a:t>
            </a:r>
            <a:r>
              <a:rPr lang="en-IE" sz="2800" dirty="0" err="1" smtClean="0">
                <a:latin typeface="+mj-lt"/>
              </a:rPr>
              <a:t>subvenciones</a:t>
            </a:r>
            <a:r>
              <a:rPr lang="en-IE" sz="2800" dirty="0" smtClean="0">
                <a:latin typeface="+mj-lt"/>
              </a:rPr>
              <a:t> </a:t>
            </a:r>
            <a:r>
              <a:rPr lang="en-IE" sz="2800" dirty="0" err="1" smtClean="0">
                <a:latin typeface="+mj-lt"/>
              </a:rPr>
              <a:t>mediante</a:t>
            </a:r>
            <a:r>
              <a:rPr lang="en-IE" sz="2800" dirty="0" smtClean="0">
                <a:latin typeface="+mj-lt"/>
              </a:rPr>
              <a:t> </a:t>
            </a:r>
            <a:r>
              <a:rPr lang="en-IE" sz="2800" dirty="0" err="1" smtClean="0">
                <a:latin typeface="+mj-lt"/>
              </a:rPr>
              <a:t>programas</a:t>
            </a:r>
            <a:r>
              <a:rPr lang="en-IE" sz="2800" dirty="0" smtClean="0">
                <a:latin typeface="+mj-lt"/>
              </a:rPr>
              <a:t> de </a:t>
            </a:r>
            <a:r>
              <a:rPr lang="en-IE" sz="2800" dirty="0" err="1" smtClean="0">
                <a:latin typeface="+mj-lt"/>
              </a:rPr>
              <a:t>financiación</a:t>
            </a:r>
            <a:r>
              <a:rPr lang="en-IE" sz="2800" dirty="0" smtClean="0">
                <a:latin typeface="+mj-lt"/>
              </a:rPr>
              <a:t> de la UE, </a:t>
            </a:r>
            <a:r>
              <a:rPr lang="en-IE" sz="2800" dirty="0" err="1" smtClean="0">
                <a:latin typeface="+mj-lt"/>
              </a:rPr>
              <a:t>que</a:t>
            </a:r>
            <a:r>
              <a:rPr lang="en-IE" sz="2800" dirty="0" smtClean="0">
                <a:latin typeface="+mj-lt"/>
              </a:rPr>
              <a:t> </a:t>
            </a:r>
            <a:r>
              <a:rPr lang="en-IE" sz="2800" dirty="0" err="1" smtClean="0">
                <a:latin typeface="+mj-lt"/>
              </a:rPr>
              <a:t>cubren</a:t>
            </a:r>
            <a:r>
              <a:rPr lang="en-IE" sz="2800" dirty="0" smtClean="0">
                <a:latin typeface="+mj-lt"/>
              </a:rPr>
              <a:t> un </a:t>
            </a:r>
            <a:r>
              <a:rPr lang="en-IE" sz="2800" dirty="0" err="1" smtClean="0">
                <a:latin typeface="+mj-lt"/>
              </a:rPr>
              <a:t>amplio</a:t>
            </a:r>
            <a:r>
              <a:rPr lang="en-IE" sz="2800" dirty="0" smtClean="0">
                <a:latin typeface="+mj-lt"/>
              </a:rPr>
              <a:t> </a:t>
            </a:r>
            <a:r>
              <a:rPr lang="en-IE" sz="2800" dirty="0" err="1" smtClean="0">
                <a:latin typeface="+mj-lt"/>
              </a:rPr>
              <a:t>rango</a:t>
            </a:r>
            <a:r>
              <a:rPr lang="en-IE" sz="2800" dirty="0" smtClean="0">
                <a:latin typeface="+mj-lt"/>
              </a:rPr>
              <a:t> de </a:t>
            </a:r>
            <a:r>
              <a:rPr lang="en-IE" sz="2800" dirty="0" err="1" smtClean="0">
                <a:latin typeface="+mj-lt"/>
              </a:rPr>
              <a:t>temas</a:t>
            </a:r>
            <a:r>
              <a:rPr lang="en-IE" sz="2800" dirty="0" smtClean="0">
                <a:latin typeface="+mj-lt"/>
              </a:rPr>
              <a:t>:</a:t>
            </a:r>
          </a:p>
          <a:p>
            <a:pPr defTabSz="914400">
              <a:buFontTx/>
              <a:buNone/>
            </a:pPr>
            <a:r>
              <a:rPr lang="en-IE" sz="2600" dirty="0" err="1" smtClean="0">
                <a:latin typeface="+mj-lt"/>
              </a:rPr>
              <a:t>Formación</a:t>
            </a:r>
            <a:endParaRPr lang="en-IE" sz="2600" dirty="0" smtClean="0">
              <a:latin typeface="+mj-lt"/>
            </a:endParaRPr>
          </a:p>
          <a:p>
            <a:pPr defTabSz="914400">
              <a:buFontTx/>
              <a:buNone/>
            </a:pPr>
            <a:r>
              <a:rPr lang="en-IE" sz="2600" dirty="0" err="1" smtClean="0">
                <a:latin typeface="+mj-lt"/>
              </a:rPr>
              <a:t>Innovación</a:t>
            </a:r>
            <a:endParaRPr lang="en-IE" sz="2600" dirty="0" smtClean="0">
              <a:latin typeface="+mj-lt"/>
            </a:endParaRPr>
          </a:p>
          <a:p>
            <a:pPr defTabSz="914400">
              <a:buFontTx/>
              <a:buNone/>
            </a:pPr>
            <a:r>
              <a:rPr lang="en-IE" sz="2600" dirty="0" err="1" smtClean="0">
                <a:latin typeface="+mj-lt"/>
              </a:rPr>
              <a:t>Competitividad</a:t>
            </a:r>
            <a:endParaRPr lang="en-IE" sz="2600" dirty="0" smtClean="0">
              <a:latin typeface="+mj-lt"/>
            </a:endParaRPr>
          </a:p>
          <a:p>
            <a:pPr defTabSz="914400">
              <a:buFontTx/>
              <a:buNone/>
            </a:pPr>
            <a:r>
              <a:rPr lang="en-IE" sz="2600" dirty="0" err="1" smtClean="0">
                <a:latin typeface="+mj-lt"/>
              </a:rPr>
              <a:t>Investigación</a:t>
            </a:r>
            <a:endParaRPr lang="en-IE" sz="2600" dirty="0" smtClean="0">
              <a:latin typeface="+mj-lt"/>
            </a:endParaRPr>
          </a:p>
          <a:p>
            <a:pPr defTabSz="914400">
              <a:buFontTx/>
              <a:buNone/>
            </a:pPr>
            <a:r>
              <a:rPr lang="en-IE" sz="2600" dirty="0" err="1" smtClean="0">
                <a:latin typeface="+mj-lt"/>
              </a:rPr>
              <a:t>Inclusión</a:t>
            </a:r>
            <a:r>
              <a:rPr lang="en-IE" sz="2600" dirty="0" smtClean="0">
                <a:latin typeface="+mj-lt"/>
              </a:rPr>
              <a:t> Social</a:t>
            </a:r>
          </a:p>
          <a:p>
            <a:pPr defTabSz="914400">
              <a:buFontTx/>
              <a:buNone/>
            </a:pPr>
            <a:r>
              <a:rPr lang="en-IE" sz="2600" dirty="0" err="1" smtClean="0">
                <a:latin typeface="+mj-lt"/>
              </a:rPr>
              <a:t>Medio</a:t>
            </a:r>
            <a:r>
              <a:rPr lang="en-IE" sz="2600" dirty="0" smtClean="0">
                <a:latin typeface="+mj-lt"/>
              </a:rPr>
              <a:t> </a:t>
            </a:r>
            <a:r>
              <a:rPr lang="en-IE" sz="2600" dirty="0" err="1" smtClean="0">
                <a:latin typeface="+mj-lt"/>
              </a:rPr>
              <a:t>ambiente</a:t>
            </a:r>
            <a:r>
              <a:rPr lang="en-IE" sz="2600" dirty="0" smtClean="0">
                <a:latin typeface="+mj-lt"/>
              </a:rPr>
              <a:t>, etc.</a:t>
            </a:r>
          </a:p>
          <a:p>
            <a:pPr marL="0" indent="0" algn="just" defTabSz="914400">
              <a:buFontTx/>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18111461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7" name="Content Placeholder 2"/>
          <p:cNvSpPr txBox="1">
            <a:spLocks/>
          </p:cNvSpPr>
          <p:nvPr/>
        </p:nvSpPr>
        <p:spPr bwMode="auto">
          <a:xfrm>
            <a:off x="156754" y="1143000"/>
            <a:ext cx="11338559"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ctr" defTabSz="914400" fontAlgn="base">
              <a:spcBef>
                <a:spcPct val="20000"/>
              </a:spcBef>
              <a:spcAft>
                <a:spcPct val="0"/>
              </a:spcAft>
              <a:defRPr/>
            </a:pPr>
            <a:r>
              <a:rPr lang="en-GB" altLang="es-ES" sz="3200" b="1" dirty="0" err="1" smtClean="0">
                <a:solidFill>
                  <a:srgbClr val="C00000"/>
                </a:solidFill>
              </a:rPr>
              <a:t>Programas</a:t>
            </a:r>
            <a:r>
              <a:rPr lang="en-GB" altLang="es-ES" sz="3200" b="1" dirty="0" smtClean="0">
                <a:solidFill>
                  <a:srgbClr val="C00000"/>
                </a:solidFill>
              </a:rPr>
              <a:t> </a:t>
            </a:r>
            <a:r>
              <a:rPr lang="en-GB" altLang="es-ES" sz="3200" b="1" dirty="0" err="1" smtClean="0">
                <a:solidFill>
                  <a:srgbClr val="C00000"/>
                </a:solidFill>
              </a:rPr>
              <a:t>europeos</a:t>
            </a:r>
            <a:r>
              <a:rPr lang="en-GB" altLang="es-ES" sz="3200" b="1" dirty="0" smtClean="0">
                <a:solidFill>
                  <a:srgbClr val="C00000"/>
                </a:solidFill>
              </a:rPr>
              <a:t> de </a:t>
            </a:r>
            <a:r>
              <a:rPr lang="en-GB" altLang="es-ES" sz="3200" b="1" dirty="0" err="1" smtClean="0">
                <a:solidFill>
                  <a:srgbClr val="C00000"/>
                </a:solidFill>
              </a:rPr>
              <a:t>financiación</a:t>
            </a:r>
            <a:r>
              <a:rPr lang="en-GB" altLang="es-ES" sz="3200" b="1" dirty="0" smtClean="0">
                <a:solidFill>
                  <a:srgbClr val="C00000"/>
                </a:solidFill>
              </a:rPr>
              <a:t> </a:t>
            </a:r>
            <a:r>
              <a:rPr lang="en-GB" altLang="es-ES" sz="3200" b="1" dirty="0" err="1" smtClean="0">
                <a:solidFill>
                  <a:srgbClr val="C00000"/>
                </a:solidFill>
              </a:rPr>
              <a:t>para</a:t>
            </a:r>
            <a:r>
              <a:rPr lang="en-GB" altLang="es-ES" sz="3200" b="1" dirty="0" smtClean="0">
                <a:solidFill>
                  <a:srgbClr val="C00000"/>
                </a:solidFill>
              </a:rPr>
              <a:t> PYMES </a:t>
            </a:r>
            <a:r>
              <a:rPr lang="en-GB" altLang="es-ES" sz="3200" b="1" dirty="0" smtClean="0">
                <a:solidFill>
                  <a:srgbClr val="C00000"/>
                </a:solidFill>
                <a:latin typeface="+mj-lt"/>
                <a:ea typeface="+mj-ea"/>
                <a:cs typeface="+mj-cs"/>
              </a:rPr>
              <a:t>(2/2)</a:t>
            </a:r>
            <a:endParaRPr lang="en-IE" altLang="es-ES" sz="3200" b="1" dirty="0" smtClean="0">
              <a:solidFill>
                <a:srgbClr val="C00000"/>
              </a:solidFill>
              <a:latin typeface="+mj-lt"/>
              <a:ea typeface="+mj-ea"/>
              <a:cs typeface="+mj-cs"/>
            </a:endParaRPr>
          </a:p>
        </p:txBody>
      </p:sp>
      <p:sp>
        <p:nvSpPr>
          <p:cNvPr id="6" name="Content Placeholder 2"/>
          <p:cNvSpPr>
            <a:spLocks noGrp="1"/>
          </p:cNvSpPr>
          <p:nvPr>
            <p:ph idx="1"/>
          </p:nvPr>
        </p:nvSpPr>
        <p:spPr>
          <a:xfrm>
            <a:off x="518886" y="1869963"/>
            <a:ext cx="11125200" cy="4635736"/>
          </a:xfrm>
        </p:spPr>
        <p:txBody>
          <a:bodyPr/>
          <a:lstStyle/>
          <a:p>
            <a:pPr marL="0" indent="17463">
              <a:buNone/>
            </a:pPr>
            <a:r>
              <a:rPr lang="en-IE" sz="2800" dirty="0" smtClean="0">
                <a:latin typeface="+mj-lt"/>
              </a:rPr>
              <a:t>La </a:t>
            </a:r>
            <a:r>
              <a:rPr lang="en-IE" sz="2800" dirty="0" err="1" smtClean="0">
                <a:latin typeface="+mj-lt"/>
              </a:rPr>
              <a:t>Comisión</a:t>
            </a:r>
            <a:r>
              <a:rPr lang="en-IE" sz="2800" dirty="0" smtClean="0">
                <a:latin typeface="+mj-lt"/>
              </a:rPr>
              <a:t> de la UE </a:t>
            </a:r>
            <a:r>
              <a:rPr lang="en-IE" sz="2800" dirty="0" err="1" smtClean="0">
                <a:latin typeface="+mj-lt"/>
              </a:rPr>
              <a:t>proporciona</a:t>
            </a:r>
            <a:r>
              <a:rPr lang="en-IE" sz="2800" dirty="0" smtClean="0">
                <a:latin typeface="+mj-lt"/>
              </a:rPr>
              <a:t> </a:t>
            </a:r>
            <a:r>
              <a:rPr lang="en-IE" sz="2800" dirty="0" err="1" smtClean="0">
                <a:latin typeface="+mj-lt"/>
              </a:rPr>
              <a:t>financiación</a:t>
            </a:r>
            <a:r>
              <a:rPr lang="en-IE" sz="2800" dirty="0" smtClean="0">
                <a:latin typeface="+mj-lt"/>
              </a:rPr>
              <a:t> </a:t>
            </a:r>
            <a:r>
              <a:rPr lang="en-IE" sz="2800" dirty="0" err="1" smtClean="0">
                <a:latin typeface="+mj-lt"/>
              </a:rPr>
              <a:t>mediante</a:t>
            </a:r>
            <a:r>
              <a:rPr lang="en-IE" sz="2800" dirty="0" smtClean="0">
                <a:latin typeface="+mj-lt"/>
              </a:rPr>
              <a:t> </a:t>
            </a:r>
            <a:r>
              <a:rPr lang="en-IE" sz="2800" dirty="0" err="1" smtClean="0">
                <a:latin typeface="+mj-lt"/>
              </a:rPr>
              <a:t>subvenciones</a:t>
            </a:r>
            <a:r>
              <a:rPr lang="en-IE" sz="2800" dirty="0" smtClean="0">
                <a:latin typeface="+mj-lt"/>
              </a:rPr>
              <a:t> a </a:t>
            </a:r>
            <a:r>
              <a:rPr lang="en-IE" sz="2800" dirty="0" err="1" smtClean="0">
                <a:latin typeface="+mj-lt"/>
              </a:rPr>
              <a:t>microempresas</a:t>
            </a:r>
            <a:r>
              <a:rPr lang="en-IE" sz="2800" dirty="0" smtClean="0">
                <a:latin typeface="+mj-lt"/>
              </a:rPr>
              <a:t> </a:t>
            </a:r>
            <a:r>
              <a:rPr lang="en-IE" sz="2800" dirty="0" err="1" smtClean="0">
                <a:latin typeface="+mj-lt"/>
              </a:rPr>
              <a:t>mediante</a:t>
            </a:r>
            <a:r>
              <a:rPr lang="en-IE" sz="2800" dirty="0" smtClean="0">
                <a:latin typeface="+mj-lt"/>
              </a:rPr>
              <a:t>:</a:t>
            </a:r>
          </a:p>
          <a:p>
            <a:pPr lvl="0"/>
            <a:r>
              <a:rPr lang="en-IE" sz="2800" b="1" dirty="0" err="1" smtClean="0">
                <a:latin typeface="+mj-lt"/>
              </a:rPr>
              <a:t>Programas</a:t>
            </a:r>
            <a:r>
              <a:rPr lang="en-IE" sz="2800" b="1" dirty="0" smtClean="0">
                <a:latin typeface="+mj-lt"/>
              </a:rPr>
              <a:t> </a:t>
            </a:r>
            <a:r>
              <a:rPr lang="en-IE" sz="2800" b="1" dirty="0" err="1" smtClean="0">
                <a:latin typeface="+mj-lt"/>
              </a:rPr>
              <a:t>centralizados</a:t>
            </a:r>
            <a:r>
              <a:rPr lang="en-IE" sz="2800" dirty="0" smtClean="0">
                <a:latin typeface="+mj-lt"/>
              </a:rPr>
              <a:t>: </a:t>
            </a:r>
            <a:r>
              <a:rPr lang="en-IE" sz="2800" dirty="0" err="1" smtClean="0">
                <a:latin typeface="+mj-lt"/>
              </a:rPr>
              <a:t>para</a:t>
            </a:r>
            <a:r>
              <a:rPr lang="en-IE" sz="2800" dirty="0" smtClean="0">
                <a:latin typeface="+mj-lt"/>
              </a:rPr>
              <a:t> </a:t>
            </a:r>
            <a:r>
              <a:rPr lang="en-IE" sz="2800" dirty="0" err="1" smtClean="0">
                <a:latin typeface="+mj-lt"/>
              </a:rPr>
              <a:t>mejorar</a:t>
            </a:r>
            <a:r>
              <a:rPr lang="en-IE" sz="2800" dirty="0" smtClean="0">
                <a:latin typeface="+mj-lt"/>
              </a:rPr>
              <a:t> la </a:t>
            </a:r>
            <a:r>
              <a:rPr lang="en-IE" sz="2800" dirty="0" err="1" smtClean="0">
                <a:latin typeface="+mj-lt"/>
              </a:rPr>
              <a:t>competitividad</a:t>
            </a:r>
            <a:r>
              <a:rPr lang="en-IE" sz="2800" dirty="0" smtClean="0">
                <a:latin typeface="+mj-lt"/>
              </a:rPr>
              <a:t> de </a:t>
            </a:r>
            <a:r>
              <a:rPr lang="en-IE" sz="2800" dirty="0" err="1" smtClean="0">
                <a:latin typeface="+mj-lt"/>
              </a:rPr>
              <a:t>las</a:t>
            </a:r>
            <a:r>
              <a:rPr lang="en-IE" sz="2800" dirty="0" smtClean="0">
                <a:latin typeface="+mj-lt"/>
              </a:rPr>
              <a:t> PYME y </a:t>
            </a:r>
            <a:r>
              <a:rPr lang="en-IE" sz="2800" dirty="0" err="1" smtClean="0">
                <a:latin typeface="+mj-lt"/>
              </a:rPr>
              <a:t>su</a:t>
            </a:r>
            <a:r>
              <a:rPr lang="en-IE" sz="2800" dirty="0" smtClean="0">
                <a:latin typeface="+mj-lt"/>
              </a:rPr>
              <a:t> </a:t>
            </a:r>
            <a:r>
              <a:rPr lang="en-IE" sz="2800" dirty="0" err="1" smtClean="0">
                <a:latin typeface="+mj-lt"/>
              </a:rPr>
              <a:t>capacidad</a:t>
            </a:r>
            <a:r>
              <a:rPr lang="en-IE" sz="2800" dirty="0" smtClean="0">
                <a:latin typeface="+mj-lt"/>
              </a:rPr>
              <a:t> de </a:t>
            </a:r>
            <a:r>
              <a:rPr lang="en-IE" sz="2800" dirty="0" err="1" smtClean="0">
                <a:latin typeface="+mj-lt"/>
              </a:rPr>
              <a:t>innovación</a:t>
            </a:r>
            <a:endParaRPr lang="en-IE" sz="2800" dirty="0" smtClean="0">
              <a:latin typeface="+mj-lt"/>
            </a:endParaRPr>
          </a:p>
          <a:p>
            <a:pPr lvl="0"/>
            <a:r>
              <a:rPr lang="en-IE" sz="2800" b="1" dirty="0" err="1" smtClean="0">
                <a:latin typeface="+mj-lt"/>
              </a:rPr>
              <a:t>Fondos</a:t>
            </a:r>
            <a:r>
              <a:rPr lang="en-IE" sz="2800" b="1" dirty="0" smtClean="0">
                <a:latin typeface="+mj-lt"/>
              </a:rPr>
              <a:t> </a:t>
            </a:r>
            <a:r>
              <a:rPr lang="en-IE" sz="2800" b="1" dirty="0" err="1" smtClean="0">
                <a:latin typeface="+mj-lt"/>
              </a:rPr>
              <a:t>estructurales</a:t>
            </a:r>
            <a:r>
              <a:rPr lang="en-IE" sz="2800" b="1" dirty="0" smtClean="0">
                <a:latin typeface="+mj-lt"/>
              </a:rPr>
              <a:t>: </a:t>
            </a:r>
            <a:r>
              <a:rPr lang="en-IE" sz="2800" dirty="0" err="1" smtClean="0">
                <a:latin typeface="+mj-lt"/>
              </a:rPr>
              <a:t>para</a:t>
            </a:r>
            <a:r>
              <a:rPr lang="en-IE" sz="2800" dirty="0" smtClean="0">
                <a:latin typeface="+mj-lt"/>
              </a:rPr>
              <a:t> </a:t>
            </a:r>
            <a:r>
              <a:rPr lang="en-IE" sz="2800" dirty="0" err="1" smtClean="0">
                <a:latin typeface="+mj-lt"/>
              </a:rPr>
              <a:t>apoyar</a:t>
            </a:r>
            <a:r>
              <a:rPr lang="en-IE" sz="2800" dirty="0" smtClean="0">
                <a:latin typeface="+mj-lt"/>
              </a:rPr>
              <a:t> el </a:t>
            </a:r>
            <a:r>
              <a:rPr lang="en-IE" sz="2800" dirty="0" err="1" smtClean="0">
                <a:latin typeface="+mj-lt"/>
              </a:rPr>
              <a:t>crecimiento</a:t>
            </a:r>
            <a:r>
              <a:rPr lang="en-IE" sz="2800" dirty="0" smtClean="0">
                <a:latin typeface="+mj-lt"/>
              </a:rPr>
              <a:t> y la </a:t>
            </a:r>
            <a:r>
              <a:rPr lang="en-IE" sz="2800" dirty="0" err="1" smtClean="0">
                <a:latin typeface="+mj-lt"/>
              </a:rPr>
              <a:t>contratación</a:t>
            </a:r>
            <a:endParaRPr lang="en-IE" sz="2800" b="1" dirty="0" smtClean="0">
              <a:latin typeface="+mj-lt"/>
            </a:endParaRPr>
          </a:p>
          <a:p>
            <a:pPr marL="0" lvl="0" indent="17463">
              <a:buNone/>
            </a:pPr>
            <a:r>
              <a:rPr lang="en-IE" sz="2800" dirty="0" err="1" smtClean="0">
                <a:latin typeface="+mj-lt"/>
              </a:rPr>
              <a:t>Todos</a:t>
            </a:r>
            <a:r>
              <a:rPr lang="en-IE" sz="2800" dirty="0" smtClean="0">
                <a:latin typeface="+mj-lt"/>
              </a:rPr>
              <a:t> los </a:t>
            </a:r>
            <a:r>
              <a:rPr lang="en-IE" sz="2800" dirty="0" err="1" smtClean="0">
                <a:latin typeface="+mj-lt"/>
              </a:rPr>
              <a:t>programas</a:t>
            </a:r>
            <a:r>
              <a:rPr lang="en-IE" sz="2800" dirty="0" smtClean="0">
                <a:latin typeface="+mj-lt"/>
              </a:rPr>
              <a:t> de </a:t>
            </a:r>
            <a:r>
              <a:rPr lang="en-IE" sz="2800" dirty="0" err="1" smtClean="0">
                <a:latin typeface="+mj-lt"/>
              </a:rPr>
              <a:t>financiación</a:t>
            </a:r>
            <a:r>
              <a:rPr lang="en-IE" sz="2800" dirty="0" smtClean="0">
                <a:latin typeface="+mj-lt"/>
              </a:rPr>
              <a:t> </a:t>
            </a:r>
            <a:r>
              <a:rPr lang="en-IE" sz="2800" dirty="0" err="1" smtClean="0">
                <a:latin typeface="+mj-lt"/>
              </a:rPr>
              <a:t>están</a:t>
            </a:r>
            <a:r>
              <a:rPr lang="en-IE" sz="2800" dirty="0" smtClean="0">
                <a:latin typeface="+mj-lt"/>
              </a:rPr>
              <a:t> </a:t>
            </a:r>
            <a:r>
              <a:rPr lang="en-IE" sz="2800" dirty="0" err="1" smtClean="0">
                <a:latin typeface="+mj-lt"/>
              </a:rPr>
              <a:t>enfocados</a:t>
            </a:r>
            <a:r>
              <a:rPr lang="en-IE" sz="2800" dirty="0" smtClean="0">
                <a:latin typeface="+mj-lt"/>
              </a:rPr>
              <a:t> a </a:t>
            </a:r>
            <a:r>
              <a:rPr lang="en-IE" sz="2800" dirty="0" err="1" smtClean="0">
                <a:latin typeface="+mj-lt"/>
              </a:rPr>
              <a:t>alcanzar</a:t>
            </a:r>
            <a:r>
              <a:rPr lang="en-IE" sz="2800" dirty="0" smtClean="0">
                <a:latin typeface="+mj-lt"/>
              </a:rPr>
              <a:t> los </a:t>
            </a:r>
            <a:r>
              <a:rPr lang="en-IE" sz="2800" dirty="0" err="1" smtClean="0">
                <a:latin typeface="+mj-lt"/>
              </a:rPr>
              <a:t>objetivos</a:t>
            </a:r>
            <a:r>
              <a:rPr lang="en-IE" sz="2800" dirty="0" smtClean="0">
                <a:latin typeface="+mj-lt"/>
              </a:rPr>
              <a:t> y </a:t>
            </a:r>
            <a:r>
              <a:rPr lang="en-IE" sz="2800" dirty="0" err="1" smtClean="0">
                <a:latin typeface="+mj-lt"/>
              </a:rPr>
              <a:t>prioridades</a:t>
            </a:r>
            <a:r>
              <a:rPr lang="en-IE" sz="2800" dirty="0" smtClean="0">
                <a:latin typeface="+mj-lt"/>
              </a:rPr>
              <a:t> de </a:t>
            </a:r>
            <a:r>
              <a:rPr lang="en-IE" sz="2800" dirty="0" err="1" smtClean="0">
                <a:latin typeface="+mj-lt"/>
              </a:rPr>
              <a:t>Europa</a:t>
            </a:r>
            <a:r>
              <a:rPr lang="en-IE" sz="2800" dirty="0" smtClean="0">
                <a:latin typeface="+mj-lt"/>
              </a:rPr>
              <a:t> 2020</a:t>
            </a:r>
          </a:p>
          <a:p>
            <a:pPr marL="0" indent="0"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30015347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7AD32EF-B744-4512-A6AB-C39B4880BDB1}" type="slidenum">
              <a:rPr kumimoji="0" lang="es-ES" altLang="es-ES" sz="1400" b="0" i="0" u="none" strike="noStrike" kern="1200" cap="none" spc="0" normalizeH="0" baseline="0" noProof="0" smtClean="0">
                <a:ln>
                  <a:noFill/>
                </a:ln>
                <a:solidFill>
                  <a:srgbClr val="000000"/>
                </a:solidFill>
                <a:effectLst/>
                <a:uLnTx/>
                <a:uFillTx/>
                <a:latin typeface="Century Gothic"/>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s-ES" altLang="es-ES" sz="1400" b="0" i="0" u="none" strike="noStrike" kern="1200" cap="none" spc="0" normalizeH="0" baseline="0" noProof="0">
              <a:ln>
                <a:noFill/>
              </a:ln>
              <a:solidFill>
                <a:srgbClr val="000000"/>
              </a:solidFill>
              <a:effectLst/>
              <a:uLnTx/>
              <a:uFillTx/>
              <a:latin typeface="Century Gothic"/>
              <a:ea typeface="+mn-ea"/>
              <a:cs typeface="+mn-cs"/>
            </a:endParaRPr>
          </a:p>
        </p:txBody>
      </p:sp>
      <p:sp>
        <p:nvSpPr>
          <p:cNvPr id="8" name="Content Placeholder 2"/>
          <p:cNvSpPr txBox="1">
            <a:spLocks/>
          </p:cNvSpPr>
          <p:nvPr/>
        </p:nvSpPr>
        <p:spPr bwMode="auto">
          <a:xfrm>
            <a:off x="470264" y="1094513"/>
            <a:ext cx="11234056"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GB" altLang="es-ES" sz="3200" b="1" dirty="0" err="1" smtClean="0">
                <a:solidFill>
                  <a:srgbClr val="C00000"/>
                </a:solidFill>
                <a:latin typeface="+mj-lt"/>
                <a:ea typeface="+mj-ea"/>
                <a:cs typeface="+mj-cs"/>
              </a:rPr>
              <a:t>Programas</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centralizados</a:t>
            </a:r>
            <a:r>
              <a:rPr lang="en-GB" altLang="es-ES" sz="3200" b="1" dirty="0" smtClean="0">
                <a:solidFill>
                  <a:srgbClr val="C00000"/>
                </a:solidFill>
                <a:latin typeface="+mj-lt"/>
                <a:ea typeface="+mj-ea"/>
                <a:cs typeface="+mj-cs"/>
              </a:rPr>
              <a:t> VS </a:t>
            </a:r>
            <a:r>
              <a:rPr lang="en-GB" altLang="es-ES" sz="3200" b="1" dirty="0" err="1" smtClean="0">
                <a:solidFill>
                  <a:srgbClr val="C00000"/>
                </a:solidFill>
                <a:latin typeface="+mj-lt"/>
                <a:ea typeface="+mj-ea"/>
                <a:cs typeface="+mj-cs"/>
              </a:rPr>
              <a:t>Fondos</a:t>
            </a:r>
            <a:r>
              <a:rPr lang="en-GB" altLang="es-ES" sz="3200" b="1" dirty="0" smtClean="0">
                <a:solidFill>
                  <a:srgbClr val="C00000"/>
                </a:solidFill>
                <a:latin typeface="+mj-lt"/>
                <a:ea typeface="+mj-ea"/>
                <a:cs typeface="+mj-cs"/>
              </a:rPr>
              <a:t> </a:t>
            </a:r>
            <a:r>
              <a:rPr lang="en-GB" altLang="es-ES" sz="3200" b="1" dirty="0" err="1" smtClean="0">
                <a:solidFill>
                  <a:srgbClr val="C00000"/>
                </a:solidFill>
                <a:latin typeface="+mj-lt"/>
                <a:ea typeface="+mj-ea"/>
                <a:cs typeface="+mj-cs"/>
              </a:rPr>
              <a:t>estructurales</a:t>
            </a:r>
            <a:r>
              <a:rPr lang="en-GB" altLang="es-ES" sz="3200" b="1" dirty="0" smtClean="0">
                <a:solidFill>
                  <a:srgbClr val="C00000"/>
                </a:solidFill>
                <a:latin typeface="+mj-lt"/>
                <a:ea typeface="+mj-ea"/>
                <a:cs typeface="+mj-cs"/>
              </a:rPr>
              <a:t> (1/2)</a:t>
            </a:r>
            <a:endParaRPr lang="en-IE" altLang="es-ES" sz="3200" b="1" dirty="0" smtClean="0">
              <a:solidFill>
                <a:srgbClr val="C00000"/>
              </a:solidFill>
              <a:latin typeface="+mj-lt"/>
              <a:ea typeface="+mj-ea"/>
              <a:cs typeface="+mj-cs"/>
            </a:endParaRPr>
          </a:p>
        </p:txBody>
      </p:sp>
      <p:sp>
        <p:nvSpPr>
          <p:cNvPr id="9" name="Content Placeholder 2"/>
          <p:cNvSpPr>
            <a:spLocks noGrp="1"/>
          </p:cNvSpPr>
          <p:nvPr>
            <p:ph idx="1"/>
          </p:nvPr>
        </p:nvSpPr>
        <p:spPr>
          <a:xfrm>
            <a:off x="533400" y="1815202"/>
            <a:ext cx="11125200" cy="4635736"/>
          </a:xfrm>
        </p:spPr>
        <p:txBody>
          <a:bodyPr/>
          <a:lstStyle/>
          <a:p>
            <a:pPr>
              <a:buNone/>
            </a:pPr>
            <a:r>
              <a:rPr lang="en-IE" sz="2800" b="1" dirty="0" err="1" smtClean="0">
                <a:latin typeface="+mj-lt"/>
              </a:rPr>
              <a:t>Programas</a:t>
            </a:r>
            <a:r>
              <a:rPr lang="en-IE" sz="2800" b="1" dirty="0" smtClean="0">
                <a:latin typeface="+mj-lt"/>
              </a:rPr>
              <a:t> </a:t>
            </a:r>
            <a:r>
              <a:rPr lang="en-IE" sz="2800" b="1" dirty="0" err="1" smtClean="0">
                <a:latin typeface="+mj-lt"/>
              </a:rPr>
              <a:t>centralizados</a:t>
            </a:r>
            <a:r>
              <a:rPr lang="en-IE" sz="2800" b="1" dirty="0" smtClean="0">
                <a:latin typeface="+mj-lt"/>
              </a:rPr>
              <a:t> </a:t>
            </a:r>
          </a:p>
          <a:p>
            <a:r>
              <a:rPr lang="en-IE" sz="2800" dirty="0" smtClean="0">
                <a:latin typeface="+mj-lt"/>
              </a:rPr>
              <a:t>Los </a:t>
            </a:r>
            <a:r>
              <a:rPr lang="en-IE" sz="2800" dirty="0" err="1" smtClean="0">
                <a:latin typeface="+mj-lt"/>
              </a:rPr>
              <a:t>fondos</a:t>
            </a:r>
            <a:r>
              <a:rPr lang="en-IE" sz="2800" dirty="0" smtClean="0">
                <a:latin typeface="+mj-lt"/>
              </a:rPr>
              <a:t> se </a:t>
            </a:r>
            <a:r>
              <a:rPr lang="en-IE" sz="2800" dirty="0" err="1" smtClean="0">
                <a:latin typeface="+mj-lt"/>
              </a:rPr>
              <a:t>asignan</a:t>
            </a:r>
            <a:r>
              <a:rPr lang="en-IE" sz="2800" dirty="0" smtClean="0">
                <a:latin typeface="+mj-lt"/>
              </a:rPr>
              <a:t> </a:t>
            </a:r>
            <a:r>
              <a:rPr lang="en-IE" sz="2800" dirty="0" err="1" smtClean="0">
                <a:latin typeface="+mj-lt"/>
              </a:rPr>
              <a:t>directamente</a:t>
            </a:r>
            <a:r>
              <a:rPr lang="en-IE" sz="2800" dirty="0" smtClean="0">
                <a:latin typeface="+mj-lt"/>
              </a:rPr>
              <a:t> a los </a:t>
            </a:r>
            <a:r>
              <a:rPr lang="en-IE" sz="2800" dirty="0" err="1" smtClean="0">
                <a:latin typeface="+mj-lt"/>
              </a:rPr>
              <a:t>beneficiarios</a:t>
            </a:r>
            <a:r>
              <a:rPr lang="en-IE" sz="2800" dirty="0" smtClean="0">
                <a:latin typeface="+mj-lt"/>
              </a:rPr>
              <a:t> finales</a:t>
            </a:r>
          </a:p>
          <a:p>
            <a:r>
              <a:rPr lang="en-IE" sz="2800" dirty="0" smtClean="0">
                <a:latin typeface="+mj-lt"/>
              </a:rPr>
              <a:t>Las </a:t>
            </a:r>
            <a:r>
              <a:rPr lang="en-IE" sz="2800" dirty="0" err="1" smtClean="0">
                <a:latin typeface="+mj-lt"/>
              </a:rPr>
              <a:t>acciones</a:t>
            </a:r>
            <a:r>
              <a:rPr lang="en-IE" sz="2800" dirty="0" smtClean="0">
                <a:latin typeface="+mj-lt"/>
              </a:rPr>
              <a:t> </a:t>
            </a:r>
            <a:r>
              <a:rPr lang="en-IE" sz="2800" dirty="0" err="1" smtClean="0">
                <a:latin typeface="+mj-lt"/>
              </a:rPr>
              <a:t>financiadas</a:t>
            </a:r>
            <a:r>
              <a:rPr lang="en-IE" sz="2800" dirty="0" smtClean="0">
                <a:latin typeface="+mj-lt"/>
              </a:rPr>
              <a:t> </a:t>
            </a:r>
            <a:r>
              <a:rPr lang="en-IE" sz="2800" dirty="0" err="1" smtClean="0">
                <a:latin typeface="+mj-lt"/>
              </a:rPr>
              <a:t>tienen</a:t>
            </a:r>
            <a:r>
              <a:rPr lang="en-IE" sz="2800" dirty="0" smtClean="0">
                <a:latin typeface="+mj-lt"/>
              </a:rPr>
              <a:t> </a:t>
            </a:r>
            <a:r>
              <a:rPr lang="en-IE" sz="2800" dirty="0" err="1" smtClean="0">
                <a:latin typeface="+mj-lt"/>
              </a:rPr>
              <a:t>una</a:t>
            </a:r>
            <a:r>
              <a:rPr lang="en-IE" sz="2800" dirty="0" smtClean="0">
                <a:latin typeface="+mj-lt"/>
              </a:rPr>
              <a:t> </a:t>
            </a:r>
            <a:r>
              <a:rPr lang="en-IE" sz="2800" dirty="0" err="1" smtClean="0">
                <a:latin typeface="+mj-lt"/>
              </a:rPr>
              <a:t>relevancia</a:t>
            </a:r>
            <a:r>
              <a:rPr lang="en-IE" sz="2800" dirty="0" smtClean="0">
                <a:latin typeface="+mj-lt"/>
              </a:rPr>
              <a:t> a </a:t>
            </a:r>
            <a:r>
              <a:rPr lang="en-IE" sz="2800" dirty="0" err="1" smtClean="0">
                <a:latin typeface="+mj-lt"/>
              </a:rPr>
              <a:t>nivel</a:t>
            </a:r>
            <a:r>
              <a:rPr lang="en-IE" sz="2800" dirty="0" smtClean="0">
                <a:latin typeface="+mj-lt"/>
              </a:rPr>
              <a:t> </a:t>
            </a:r>
            <a:r>
              <a:rPr lang="en-IE" sz="2800" dirty="0" err="1" smtClean="0">
                <a:latin typeface="+mj-lt"/>
              </a:rPr>
              <a:t>europeo</a:t>
            </a:r>
            <a:r>
              <a:rPr lang="en-IE" sz="2800" dirty="0" smtClean="0">
                <a:latin typeface="+mj-lt"/>
              </a:rPr>
              <a:t> y son </a:t>
            </a:r>
            <a:r>
              <a:rPr lang="en-IE" sz="2800" dirty="0" err="1" smtClean="0">
                <a:latin typeface="+mj-lt"/>
              </a:rPr>
              <a:t>llevadas</a:t>
            </a:r>
            <a:r>
              <a:rPr lang="en-IE" sz="2800" dirty="0" smtClean="0">
                <a:latin typeface="+mj-lt"/>
              </a:rPr>
              <a:t> a </a:t>
            </a:r>
            <a:r>
              <a:rPr lang="en-IE" sz="2800" dirty="0" err="1" smtClean="0">
                <a:latin typeface="+mj-lt"/>
              </a:rPr>
              <a:t>cabo</a:t>
            </a:r>
            <a:r>
              <a:rPr lang="en-IE" sz="2800" dirty="0" smtClean="0">
                <a:latin typeface="+mj-lt"/>
              </a:rPr>
              <a:t> </a:t>
            </a:r>
            <a:r>
              <a:rPr lang="en-IE" sz="2800" dirty="0" err="1" smtClean="0">
                <a:latin typeface="+mj-lt"/>
              </a:rPr>
              <a:t>por</a:t>
            </a:r>
            <a:r>
              <a:rPr lang="en-IE" sz="2800" dirty="0" smtClean="0">
                <a:latin typeface="+mj-lt"/>
              </a:rPr>
              <a:t> un </a:t>
            </a:r>
            <a:r>
              <a:rPr lang="en-IE" sz="2800" dirty="0" err="1" smtClean="0">
                <a:latin typeface="+mj-lt"/>
              </a:rPr>
              <a:t>consorcio</a:t>
            </a:r>
            <a:r>
              <a:rPr lang="en-IE" sz="2800" dirty="0" smtClean="0">
                <a:latin typeface="+mj-lt"/>
              </a:rPr>
              <a:t> </a:t>
            </a:r>
            <a:r>
              <a:rPr lang="en-IE" sz="2800" dirty="0" err="1" smtClean="0">
                <a:latin typeface="+mj-lt"/>
              </a:rPr>
              <a:t>transnacional</a:t>
            </a:r>
            <a:endParaRPr lang="en-IE" sz="2800" dirty="0" smtClean="0">
              <a:latin typeface="+mj-lt"/>
            </a:endParaRPr>
          </a:p>
          <a:p>
            <a:r>
              <a:rPr lang="en-IE" sz="2800" dirty="0" err="1" smtClean="0">
                <a:latin typeface="+mj-lt"/>
              </a:rPr>
              <a:t>Llevan</a:t>
            </a:r>
            <a:r>
              <a:rPr lang="en-IE" sz="2800" dirty="0" smtClean="0">
                <a:latin typeface="+mj-lt"/>
              </a:rPr>
              <a:t> a </a:t>
            </a:r>
            <a:r>
              <a:rPr lang="en-IE" sz="2800" dirty="0" err="1" smtClean="0">
                <a:latin typeface="+mj-lt"/>
              </a:rPr>
              <a:t>cabo</a:t>
            </a:r>
            <a:r>
              <a:rPr lang="en-IE" sz="2800" dirty="0" smtClean="0">
                <a:latin typeface="+mj-lt"/>
              </a:rPr>
              <a:t> </a:t>
            </a:r>
            <a:r>
              <a:rPr lang="en-IE" sz="2800" dirty="0" err="1" smtClean="0">
                <a:latin typeface="+mj-lt"/>
              </a:rPr>
              <a:t>actividades</a:t>
            </a:r>
            <a:r>
              <a:rPr lang="en-IE" sz="2800" dirty="0" smtClean="0">
                <a:latin typeface="+mj-lt"/>
              </a:rPr>
              <a:t> “</a:t>
            </a:r>
            <a:r>
              <a:rPr lang="en-IE" sz="2800" dirty="0" err="1" smtClean="0">
                <a:latin typeface="+mj-lt"/>
              </a:rPr>
              <a:t>blandas</a:t>
            </a:r>
            <a:r>
              <a:rPr lang="en-IE" sz="2800" dirty="0" smtClean="0">
                <a:latin typeface="+mj-lt"/>
              </a:rPr>
              <a:t>” </a:t>
            </a:r>
            <a:r>
              <a:rPr lang="en-IE" sz="2800" dirty="0" err="1" smtClean="0">
                <a:latin typeface="+mj-lt"/>
              </a:rPr>
              <a:t>como</a:t>
            </a:r>
            <a:r>
              <a:rPr lang="en-IE" sz="2800" dirty="0" smtClean="0">
                <a:latin typeface="+mj-lt"/>
              </a:rPr>
              <a:t> </a:t>
            </a:r>
            <a:r>
              <a:rPr lang="en-IE" sz="2800" dirty="0" err="1" smtClean="0">
                <a:latin typeface="+mj-lt"/>
              </a:rPr>
              <a:t>por</a:t>
            </a:r>
            <a:r>
              <a:rPr lang="en-IE" sz="2800" dirty="0" smtClean="0">
                <a:latin typeface="+mj-lt"/>
              </a:rPr>
              <a:t> </a:t>
            </a:r>
            <a:r>
              <a:rPr lang="en-IE" sz="2800" dirty="0" err="1" smtClean="0">
                <a:latin typeface="+mj-lt"/>
              </a:rPr>
              <a:t>ejemplo</a:t>
            </a:r>
            <a:r>
              <a:rPr lang="en-IE" sz="2800" dirty="0" smtClean="0">
                <a:latin typeface="+mj-lt"/>
              </a:rPr>
              <a:t>: </a:t>
            </a:r>
            <a:r>
              <a:rPr lang="en-IE" sz="2800" dirty="0" err="1" smtClean="0">
                <a:latin typeface="+mj-lt"/>
              </a:rPr>
              <a:t>investigación</a:t>
            </a:r>
            <a:r>
              <a:rPr lang="en-IE" sz="2800" dirty="0" smtClean="0">
                <a:latin typeface="+mj-lt"/>
              </a:rPr>
              <a:t>, </a:t>
            </a:r>
            <a:r>
              <a:rPr lang="en-IE" sz="2800" dirty="0" err="1" smtClean="0">
                <a:latin typeface="+mj-lt"/>
              </a:rPr>
              <a:t>análisis</a:t>
            </a:r>
            <a:r>
              <a:rPr lang="en-IE" sz="2800" dirty="0" smtClean="0">
                <a:latin typeface="+mj-lt"/>
              </a:rPr>
              <a:t>, </a:t>
            </a:r>
            <a:r>
              <a:rPr lang="en-IE" sz="2800" dirty="0" err="1" smtClean="0">
                <a:latin typeface="+mj-lt"/>
              </a:rPr>
              <a:t>intercambio</a:t>
            </a:r>
            <a:r>
              <a:rPr lang="en-IE" sz="2800" dirty="0" smtClean="0">
                <a:latin typeface="+mj-lt"/>
              </a:rPr>
              <a:t> de </a:t>
            </a:r>
            <a:r>
              <a:rPr lang="en-IE" sz="2800" dirty="0" err="1" smtClean="0">
                <a:latin typeface="+mj-lt"/>
              </a:rPr>
              <a:t>buenas</a:t>
            </a:r>
            <a:r>
              <a:rPr lang="en-IE" sz="2800" dirty="0" smtClean="0">
                <a:latin typeface="+mj-lt"/>
              </a:rPr>
              <a:t> </a:t>
            </a:r>
            <a:r>
              <a:rPr lang="en-IE" sz="2800" dirty="0" err="1" smtClean="0">
                <a:latin typeface="+mj-lt"/>
              </a:rPr>
              <a:t>prácticas</a:t>
            </a:r>
            <a:r>
              <a:rPr lang="en-IE" sz="2800" dirty="0" smtClean="0">
                <a:latin typeface="+mj-lt"/>
              </a:rPr>
              <a:t>, etc.</a:t>
            </a:r>
          </a:p>
          <a:p>
            <a:pPr marL="0" indent="0" algn="just">
              <a:buNone/>
            </a:pPr>
            <a:endParaRPr lang="en-IE" altLang="es-ES" sz="2800" b="1" dirty="0" smtClean="0">
              <a:latin typeface="+mj-lt"/>
            </a:endParaRPr>
          </a:p>
        </p:txBody>
      </p:sp>
      <p:sp>
        <p:nvSpPr>
          <p:cNvPr id="10" name="Title 1"/>
          <p:cNvSpPr>
            <a:spLocks noGrp="1"/>
          </p:cNvSpPr>
          <p:nvPr>
            <p:ph type="title"/>
          </p:nvPr>
        </p:nvSpPr>
        <p:spPr>
          <a:xfrm>
            <a:off x="1041779" y="0"/>
            <a:ext cx="10972800" cy="1143000"/>
          </a:xfrm>
        </p:spPr>
        <p:txBody>
          <a:bodyPr/>
          <a:lstStyle/>
          <a:p>
            <a:pPr algn="r"/>
            <a:r>
              <a:rPr lang="en-IE" sz="3200" b="1" dirty="0" err="1" smtClean="0">
                <a:solidFill>
                  <a:srgbClr val="0B0AFD"/>
                </a:solidFill>
              </a:rPr>
              <a:t>Cómo</a:t>
            </a:r>
            <a:r>
              <a:rPr lang="en-IE" sz="3200" b="1" dirty="0" smtClean="0">
                <a:solidFill>
                  <a:srgbClr val="0B0AFD"/>
                </a:solidFill>
              </a:rPr>
              <a:t> </a:t>
            </a:r>
            <a:r>
              <a:rPr lang="en-IE" sz="3200" b="1" dirty="0" err="1" smtClean="0">
                <a:solidFill>
                  <a:srgbClr val="0B0AFD"/>
                </a:solidFill>
              </a:rPr>
              <a:t>acceder</a:t>
            </a:r>
            <a:r>
              <a:rPr lang="en-IE" sz="3200" b="1" dirty="0" smtClean="0">
                <a:solidFill>
                  <a:srgbClr val="0B0AFD"/>
                </a:solidFill>
              </a:rPr>
              <a:t> al Mercado </a:t>
            </a:r>
            <a:r>
              <a:rPr lang="en-IE" sz="3200" b="1" dirty="0" err="1" smtClean="0">
                <a:solidFill>
                  <a:srgbClr val="0B0AFD"/>
                </a:solidFill>
              </a:rPr>
              <a:t>Único</a:t>
            </a:r>
            <a:r>
              <a:rPr lang="en-IE" sz="3200" b="1" dirty="0" smtClean="0">
                <a:solidFill>
                  <a:srgbClr val="0B0AFD"/>
                </a:solidFill>
              </a:rPr>
              <a:t> de la UE</a:t>
            </a:r>
            <a:endParaRPr lang="en-IE" sz="3200" b="1" dirty="0">
              <a:solidFill>
                <a:srgbClr val="0B0AFD"/>
              </a:solidFill>
            </a:endParaRPr>
          </a:p>
        </p:txBody>
      </p:sp>
    </p:spTree>
    <p:extLst>
      <p:ext uri="{BB962C8B-B14F-4D97-AF65-F5344CB8AC3E}">
        <p14:creationId xmlns:p14="http://schemas.microsoft.com/office/powerpoint/2010/main" xmlns="" val="24440908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5054</TotalTime>
  <Words>1048</Words>
  <Application>Microsoft Office PowerPoint</Application>
  <PresentationFormat>Personalizado</PresentationFormat>
  <Paragraphs>116</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1557</vt:lpstr>
      <vt:lpstr>Módulo 8. Oportunidades en el Mercado Único de la UE para Microempresas Rurales</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Cómo acceder al Mercado Único de la UE</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ihfeurope Europe</dc:creator>
  <cp:lastModifiedBy>user</cp:lastModifiedBy>
  <cp:revision>112</cp:revision>
  <cp:lastPrinted>2017-05-04T12:44:09Z</cp:lastPrinted>
  <dcterms:created xsi:type="dcterms:W3CDTF">2016-01-12T16:45:47Z</dcterms:created>
  <dcterms:modified xsi:type="dcterms:W3CDTF">2017-12-23T10:33:56Z</dcterms:modified>
</cp:coreProperties>
</file>